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1" r:id="rId3"/>
    <p:sldId id="301" r:id="rId4"/>
    <p:sldId id="303" r:id="rId5"/>
    <p:sldId id="297" r:id="rId6"/>
    <p:sldId id="283" r:id="rId7"/>
    <p:sldId id="306" r:id="rId8"/>
    <p:sldId id="307" r:id="rId9"/>
    <p:sldId id="295" r:id="rId10"/>
    <p:sldId id="298" r:id="rId11"/>
  </p:sldIdLst>
  <p:sldSz cx="9144000" cy="6858000" type="screen4x3"/>
  <p:notesSz cx="6858000" cy="90773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  <a:srgbClr val="E86E0A"/>
    <a:srgbClr val="E39407"/>
    <a:srgbClr val="F8A208"/>
    <a:srgbClr val="666666"/>
    <a:srgbClr val="E0E0E0"/>
    <a:srgbClr val="FFFF66"/>
    <a:srgbClr val="004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5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344" y="-112"/>
      </p:cViewPr>
      <p:guideLst>
        <p:guide orient="horz" pos="28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9DEE45-4A5D-45E9-A774-D7B703D5C939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589CC1-A3DE-4F96-90D9-C985DCF488F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7958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0860C5-B495-4611-B5BE-99F1A20A50BC}" type="datetimeFigureOut">
              <a:rPr lang="es-ES_tradnl"/>
              <a:pPr/>
              <a:t>02/02/2018</a:t>
            </a:fld>
            <a:endParaRPr lang="es-ES_tradnl"/>
          </a:p>
        </p:txBody>
      </p:sp>
      <p:sp>
        <p:nvSpPr>
          <p:cNvPr id="2560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CCA9E-8937-413B-ABAC-33A315764DC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77964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68AF-C264-4DA7-B5E3-9A9326B42D85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ACF9-D64A-4454-A7B7-A625FC6F45D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8EDE-556F-47AB-B63F-D816600544FB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4810-3783-45FA-A912-39340702704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3F7-CE30-4484-8553-ECA7CC2E704A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C8B6-5BCE-4BB0-A3CC-946548D2DC0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E840-FD75-4DD5-B5FE-69609BE0D60E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4702-31E7-4C7C-A5A6-23DE6640289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2B83-0758-4C2B-8428-DC6DE55B1CF8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82D3-EBCE-4DA2-B273-EEB85ADEA8D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416F-3D70-456D-8279-20934D4A4427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3198-590D-480C-9A8D-9AE2186CB2B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D8F5-FAEE-4E97-886B-F9F29340E543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925C-95F9-4F0B-AE6A-ED89830D877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0D3-4A38-4EF8-98A8-13A6E2C3C6A6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C59B-1F4E-4A86-872B-E4AEBD7A3BB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B3C-E8BF-4934-A76A-70E5555F72DC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A684-262A-4BF6-BE62-14B6444F8C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F7E-3E4D-4208-B36E-0067412C7E05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C072-DB3C-457E-A46C-0433FED2E18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8812-3C1B-44A2-A2EE-0FB25E202078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32D4-9DC4-4FBF-A163-258EEC4FBE7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 para editar título</a:t>
            </a:r>
            <a:endParaRPr lang="es-MX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BBC419-CC43-49BE-8BB5-B34550B4EE70}" type="datetimeFigureOut">
              <a:rPr lang="es-MX"/>
              <a:pPr>
                <a:defRPr/>
              </a:pPr>
              <a:t>02/02/2018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6CF8AE-C4AD-4268-9331-78BC6596DF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7500957" cy="3357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idx="1"/>
          </p:nvPr>
        </p:nvSpPr>
        <p:spPr>
          <a:xfrm>
            <a:off x="266720" y="1142984"/>
            <a:ext cx="7162800" cy="923330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es-MX" altLang="ja-JP" sz="3600" b="1" dirty="0" smtClean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  <a:p>
            <a:pPr marL="0" indent="0" algn="r">
              <a:spcBef>
                <a:spcPct val="0"/>
              </a:spcBef>
              <a:buFontTx/>
              <a:buNone/>
            </a:pPr>
            <a:endParaRPr lang="es-MX" altLang="ja-JP" sz="1800" b="1" dirty="0" smtClean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500958" y="2714620"/>
            <a:ext cx="1643042" cy="642942"/>
            <a:chOff x="4786314" y="2571744"/>
            <a:chExt cx="1571604" cy="642942"/>
          </a:xfrm>
          <a:solidFill>
            <a:srgbClr val="E39407"/>
          </a:solidFill>
        </p:grpSpPr>
        <p:sp>
          <p:nvSpPr>
            <p:cNvPr id="7" name="6 Rectángulo"/>
            <p:cNvSpPr/>
            <p:nvPr/>
          </p:nvSpPr>
          <p:spPr>
            <a:xfrm>
              <a:off x="4786314" y="2571744"/>
              <a:ext cx="1571604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897291" y="2603643"/>
              <a:ext cx="135732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dirty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285720" y="3571876"/>
            <a:ext cx="8715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84" charset="0"/>
                <a:cs typeface="Arial" pitchFamily="84" charset="0"/>
              </a:rPr>
              <a:t>La influencia de la política pública.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84" charset="0"/>
                <a:cs typeface="Arial" pitchFamily="84" charset="0"/>
              </a:rPr>
              <a:t>La respuesta de los actores escolares frente a las autoridades educativas.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84" charset="0"/>
                <a:cs typeface="Arial" pitchFamily="84" charset="0"/>
              </a:rPr>
              <a:t>Las decisiones de las autoridades escolares.</a:t>
            </a:r>
            <a:endParaRPr lang="es-MX" sz="3200" b="1" i="1" dirty="0" smtClean="0">
              <a:ea typeface="Arial" pitchFamily="84" charset="0"/>
              <a:cs typeface="Arial" pitchFamily="8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642918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84" charset="0"/>
                <a:cs typeface="Arial" pitchFamily="84" charset="0"/>
              </a:rPr>
              <a:t>¿Puede la escuela transformarse?</a:t>
            </a:r>
            <a:endParaRPr lang="es-MX" sz="5400" b="1" i="1" dirty="0" smtClean="0">
              <a:ea typeface="Arial" pitchFamily="84" charset="0"/>
              <a:cs typeface="Arial" pitchFamily="8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37" t="23380" r="1921" b="36671"/>
          <a:stretch/>
        </p:blipFill>
        <p:spPr>
          <a:xfrm>
            <a:off x="6715140" y="214290"/>
            <a:ext cx="228601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144000" cy="1071546"/>
            <a:chOff x="0" y="0"/>
            <a:chExt cx="9144000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85497" y="240374"/>
              <a:ext cx="7729538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endPara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84" charset="0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785786" y="142873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6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2910" y="1746958"/>
            <a:ext cx="778674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4400" b="1" i="1" dirty="0" smtClean="0"/>
          </a:p>
          <a:p>
            <a:pPr algn="ctr"/>
            <a:endParaRPr lang="es-ES_tradnl" sz="4400" b="1" i="1" dirty="0" smtClean="0"/>
          </a:p>
          <a:p>
            <a:pPr algn="ctr"/>
            <a:endParaRPr lang="es-ES_tradnl" sz="4400" b="1" i="1" dirty="0" smtClean="0"/>
          </a:p>
          <a:p>
            <a:pPr algn="ctr"/>
            <a:endParaRPr lang="es-ES_tradnl" sz="4400" b="1" i="1" dirty="0" smtClean="0"/>
          </a:p>
          <a:p>
            <a:pPr algn="ctr"/>
            <a:r>
              <a:rPr lang="es-ES_tradnl" sz="4400" b="1" i="1" dirty="0" smtClean="0"/>
              <a:t>                          </a:t>
            </a:r>
            <a:r>
              <a:rPr lang="es-ES_tradnl" sz="5400" b="1" i="1" dirty="0" smtClean="0"/>
              <a:t>GRACIAS</a:t>
            </a:r>
          </a:p>
        </p:txBody>
      </p:sp>
      <p:pic>
        <p:nvPicPr>
          <p:cNvPr id="10" name="Imagen 3"/>
          <p:cNvPicPr>
            <a:picLocks noChangeAspect="1" noChangeArrowheads="1"/>
          </p:cNvPicPr>
          <p:nvPr/>
        </p:nvPicPr>
        <p:blipFill>
          <a:blip r:embed="rId2"/>
          <a:srcRect l="28056" t="32294" r="28345" b="59872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3608388"/>
            <a:ext cx="8229600" cy="400050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es-MX" sz="1000" b="1" smtClean="0">
              <a:solidFill>
                <a:srgbClr val="595959"/>
              </a:solidFill>
              <a:latin typeface="Helvetica" pitchFamily="84" charset="0"/>
              <a:ea typeface="Arial" pitchFamily="84" charset="0"/>
              <a:cs typeface="Arial" pitchFamily="8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s-MX" sz="1000" b="1" smtClean="0">
              <a:solidFill>
                <a:srgbClr val="595959"/>
              </a:solidFill>
              <a:latin typeface="Helvetica" pitchFamily="84" charset="0"/>
              <a:ea typeface="Arial" pitchFamily="84" charset="0"/>
              <a:cs typeface="Arial" pitchFamily="84" charset="0"/>
            </a:endParaRPr>
          </a:p>
        </p:txBody>
      </p:sp>
      <p:sp>
        <p:nvSpPr>
          <p:cNvPr id="15366" name="Rectangle 1"/>
          <p:cNvSpPr txBox="1">
            <a:spLocks noChangeArrowheads="1"/>
          </p:cNvSpPr>
          <p:nvPr/>
        </p:nvSpPr>
        <p:spPr bwMode="auto">
          <a:xfrm>
            <a:off x="2071688" y="2576513"/>
            <a:ext cx="40005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s-MX" sz="1000" b="1">
              <a:solidFill>
                <a:srgbClr val="595959"/>
              </a:solidFill>
              <a:latin typeface="Helvetica" pitchFamily="84" charset="0"/>
              <a:ea typeface="Arial" pitchFamily="84" charset="0"/>
              <a:cs typeface="Arial" pitchFamily="84" charset="0"/>
            </a:endParaRPr>
          </a:p>
          <a:p>
            <a:pPr algn="ctr" eaLnBrk="0" hangingPunct="0"/>
            <a:r>
              <a:rPr lang="es-MX" sz="1800" b="1" i="1">
                <a:solidFill>
                  <a:srgbClr val="595959"/>
                </a:solidFill>
                <a:latin typeface="Helvetica" pitchFamily="84" charset="0"/>
                <a:ea typeface="Arial" pitchFamily="84" charset="0"/>
                <a:cs typeface="Arial" pitchFamily="84" charset="0"/>
              </a:rPr>
              <a:t>    </a:t>
            </a:r>
          </a:p>
          <a:p>
            <a:pPr algn="ctr" eaLnBrk="0" hangingPunct="0"/>
            <a:endParaRPr lang="es-MX" sz="4800" b="1" i="1">
              <a:ea typeface="Arial" pitchFamily="84" charset="0"/>
              <a:cs typeface="Arial" pitchFamily="84" charset="0"/>
            </a:endParaRPr>
          </a:p>
        </p:txBody>
      </p:sp>
      <p:sp>
        <p:nvSpPr>
          <p:cNvPr id="15367" name="Rectangle 1"/>
          <p:cNvSpPr txBox="1">
            <a:spLocks noChangeArrowheads="1"/>
          </p:cNvSpPr>
          <p:nvPr/>
        </p:nvSpPr>
        <p:spPr bwMode="auto">
          <a:xfrm>
            <a:off x="6357950" y="1428736"/>
            <a:ext cx="2571768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MX" sz="1050" dirty="0" smtClean="0">
                <a:solidFill>
                  <a:schemeClr val="accent2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Enfrentan las nuevas metodologías con maestros que no tenían una práctica de actualización permanente.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chemeClr val="accent2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Los docentes detectan las deficiencias académicas de los alumnos.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endParaRPr lang="es-ES" sz="105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0070C0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Comienzan  a  recibir nuevos y    diversos materiales educativos.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0070C0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Se marca a las escuelas resultados específicos.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0070C0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Se incorporan en los Planes de estudio nuevos espacios educativos.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0070C0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Se da énfasis al desarrollo de las habilidades de los alumnos.</a:t>
            </a:r>
          </a:p>
          <a:p>
            <a:pPr marL="228600" indent="-228600" algn="just" eaLnBrk="0" hangingPunct="0"/>
            <a:endParaRPr lang="es-ES" sz="1050" dirty="0" smtClean="0">
              <a:solidFill>
                <a:srgbClr val="0070C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00B050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Se incorporan los conceptos de calidad educativa y de educación de vanguardia, lo que hace que las escuelas se comparen entre sí.</a:t>
            </a:r>
          </a:p>
          <a:p>
            <a:pPr marL="228600" indent="-228600" algn="just" eaLnBrk="0" hangingPunct="0"/>
            <a:endParaRPr lang="es-ES" sz="1050" dirty="0" smtClean="0">
              <a:solidFill>
                <a:srgbClr val="00B05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/>
            <a:endParaRPr lang="es-ES" sz="1050" dirty="0" smtClean="0">
              <a:solidFill>
                <a:srgbClr val="00B05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C05B08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Educación basada en competencias.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endParaRPr lang="es-ES" sz="1050" dirty="0" smtClean="0">
              <a:solidFill>
                <a:srgbClr val="00B05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endParaRPr lang="es-ES" sz="1050" dirty="0" smtClean="0">
              <a:solidFill>
                <a:srgbClr val="00B05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endParaRPr lang="es-ES" sz="1050" dirty="0" smtClean="0">
              <a:solidFill>
                <a:srgbClr val="00B05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endParaRPr lang="es-ES" sz="1050" dirty="0" smtClean="0">
              <a:solidFill>
                <a:srgbClr val="00B05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Wingdings" pitchFamily="2" charset="2"/>
              <a:buChar char="Ø"/>
            </a:pPr>
            <a:r>
              <a:rPr lang="es-ES" sz="1050" dirty="0" smtClean="0">
                <a:solidFill>
                  <a:srgbClr val="7030A0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Se concreta la evaluación como forma de movilización docente.</a:t>
            </a:r>
          </a:p>
          <a:p>
            <a:pPr marL="228600" indent="-228600" algn="just" eaLnBrk="0" hangingPunct="0">
              <a:buFont typeface="Wingdings" pitchFamily="2" charset="2"/>
              <a:buChar char="Ø"/>
            </a:pPr>
            <a:endParaRPr lang="es-ES" sz="1200" dirty="0" smtClean="0">
              <a:solidFill>
                <a:srgbClr val="0070C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/>
            <a:endParaRPr lang="es-ES" sz="1200" dirty="0" smtClean="0">
              <a:solidFill>
                <a:srgbClr val="0070C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/>
            <a:endParaRPr lang="es-ES" sz="1200" dirty="0" smtClean="0">
              <a:solidFill>
                <a:srgbClr val="0070C0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/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+mj-lt"/>
              <a:buAutoNum type="arabicPeriod"/>
            </a:pPr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+mj-lt"/>
              <a:buAutoNum type="arabicPeriod"/>
            </a:pPr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+mj-lt"/>
              <a:buAutoNum type="arabicPeriod"/>
            </a:pPr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228600" indent="-228600" algn="just" eaLnBrk="0" hangingPunct="0">
              <a:buFont typeface="+mj-lt"/>
              <a:buAutoNum type="arabicPeriod"/>
            </a:pPr>
            <a:endParaRPr lang="es-MX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algn="just" eaLnBrk="0" hangingPunct="0"/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algn="just" eaLnBrk="0" hangingPunct="0"/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algn="just" eaLnBrk="0" hangingPunct="0"/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algn="just" eaLnBrk="0" hangingPunct="0"/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algn="just" eaLnBrk="0" hangingPunct="0"/>
            <a:endParaRPr lang="es-MX" sz="1200" dirty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0" y="0"/>
            <a:ext cx="9144000" cy="857232"/>
            <a:chOff x="0" y="0"/>
            <a:chExt cx="9144000" cy="1071546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370" name="Rectangle 2"/>
            <p:cNvSpPr>
              <a:spLocks noChangeArrowheads="1"/>
            </p:cNvSpPr>
            <p:nvPr/>
          </p:nvSpPr>
          <p:spPr bwMode="auto">
            <a:xfrm>
              <a:off x="385497" y="240374"/>
              <a:ext cx="7729538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GB" sz="4400" b="1" i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Contexto</a:t>
              </a:r>
              <a:endParaRPr lang="en-US" sz="4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357158" y="1285860"/>
            <a:ext cx="5286412" cy="6124754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61950" indent="-361950" algn="just">
              <a:buClr>
                <a:srgbClr val="E39407"/>
              </a:buClr>
              <a:buSzPct val="120000"/>
              <a:buFont typeface="Arial" pitchFamily="84" charset="0"/>
              <a:buChar char="•"/>
            </a:pPr>
            <a:r>
              <a:rPr lang="es-ES" sz="1400" b="1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1970 (Luis Echeverría, José López Portillo, Miguel de la Madrid)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r>
              <a:rPr lang="es-ES" sz="1600" b="1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       </a:t>
            </a:r>
            <a:r>
              <a:rPr lang="es-ES" sz="12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Organización de métodos y materiales de instrucción; Ley Nacional para la Educación de Adultos, Programa de Educación para Todos, modificación del artículo 3º, programas nacionales de Alfabetización y el de la Educación, Cultura, recreación y deporte y modificación al Plan de Estudios para las Licenciaturas de Educación Preescolar y Primaria.</a:t>
            </a:r>
          </a:p>
          <a:p>
            <a:pPr marL="361950" indent="-361950" algn="just">
              <a:buClr>
                <a:srgbClr val="E39407"/>
              </a:buClr>
              <a:buSzPct val="120000"/>
              <a:buFont typeface="Arial" pitchFamily="84" charset="0"/>
              <a:buChar char="•"/>
            </a:pPr>
            <a:endParaRPr lang="es-ES" sz="16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361950" indent="-361950" algn="just">
              <a:buClr>
                <a:srgbClr val="E39407"/>
              </a:buClr>
              <a:buSzPct val="120000"/>
              <a:buFont typeface="Arial" pitchFamily="84" charset="0"/>
              <a:buChar char="•"/>
            </a:pPr>
            <a:r>
              <a:rPr lang="es-ES" sz="1400" b="1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1990 (Carlos Salinas de Gortari, Ernesto Cedillo)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r>
              <a:rPr lang="es-ES" sz="16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       </a:t>
            </a:r>
            <a:r>
              <a:rPr lang="es-ES" sz="12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Programa para la Modernización Educativa, Acuerdo para la Modernización de la Educación Básica y Normal y Normal, obligatoriedad de la educación Primaria y Preescolar. 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endParaRPr lang="es-ES" sz="16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361950" indent="-361950" algn="just">
              <a:buClr>
                <a:srgbClr val="E39407"/>
              </a:buClr>
              <a:buSzPct val="120000"/>
              <a:buFont typeface="Arial" pitchFamily="84" charset="0"/>
              <a:buChar char="•"/>
            </a:pPr>
            <a:r>
              <a:rPr lang="es-ES" sz="1400" b="1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2000 (Vicente Fox)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r>
              <a:rPr lang="es-ES" sz="16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      </a:t>
            </a:r>
            <a:r>
              <a:rPr lang="es-ES" sz="12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Reforma Integral de la Educación Básica (RIEB), </a:t>
            </a:r>
            <a:r>
              <a:rPr lang="es-ES" sz="1200" dirty="0" err="1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Enciclomedia</a:t>
            </a:r>
            <a:r>
              <a:rPr lang="es-ES" sz="12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, Programa Escuelas de Calidad, obligatoriedad de la Educación Preescolar.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endParaRPr lang="es-ES" sz="16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361950" indent="-361950" algn="just">
              <a:buClr>
                <a:srgbClr val="E39407"/>
              </a:buClr>
              <a:buSzPct val="120000"/>
              <a:buFont typeface="Arial" pitchFamily="84" charset="0"/>
              <a:buChar char="•"/>
            </a:pPr>
            <a:r>
              <a:rPr lang="es-ES" sz="1400" b="1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2006 (Felipe Calderón)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r>
              <a:rPr lang="es-ES" sz="12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         Alianza por la Calidad de la Educación (ACE), aprendizaje por competencias, reforma el plan de estudio de las Normales, impulso de Programas.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endParaRPr lang="es-ES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361950" indent="-361950" algn="just">
              <a:buClr>
                <a:srgbClr val="E39407"/>
              </a:buClr>
              <a:buSzPct val="120000"/>
              <a:buFont typeface="Arial" pitchFamily="84" charset="0"/>
              <a:buChar char="•"/>
            </a:pPr>
            <a:r>
              <a:rPr lang="es-ES" sz="1400" b="1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2016 (Enrique Peña)</a:t>
            </a:r>
          </a:p>
          <a:p>
            <a:pPr marL="361950" indent="-361950" algn="just">
              <a:buClr>
                <a:srgbClr val="E39407"/>
              </a:buClr>
              <a:buSzPct val="120000"/>
            </a:pPr>
            <a:r>
              <a:rPr lang="es-ES" sz="1200" dirty="0" smtClean="0">
                <a:solidFill>
                  <a:srgbClr val="595959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         Reforma Educativa (cambios normativos), Modelo Educativo (Fines de la Educación).</a:t>
            </a:r>
            <a:endParaRPr lang="es-MX" sz="1200" dirty="0" smtClean="0">
              <a:solidFill>
                <a:srgbClr val="595959"/>
              </a:solidFill>
              <a:latin typeface="Arial" pitchFamily="34" charset="0"/>
              <a:ea typeface="Arial" pitchFamily="84" charset="0"/>
              <a:cs typeface="Arial" pitchFamily="34" charset="0"/>
            </a:endParaRPr>
          </a:p>
          <a:p>
            <a:pPr marL="457200" indent="-457200" eaLnBrk="0" hangingPunct="0">
              <a:buFont typeface="Calibri" pitchFamily="84" charset="0"/>
              <a:buAutoNum type="alphaLcParenR"/>
            </a:pPr>
            <a:endParaRPr lang="es-MX" sz="3200" dirty="0">
              <a:ea typeface="Arial" pitchFamily="84" charset="0"/>
              <a:cs typeface="Arial" pitchFamily="84" charset="0"/>
            </a:endParaRPr>
          </a:p>
        </p:txBody>
      </p:sp>
      <p:sp>
        <p:nvSpPr>
          <p:cNvPr id="7" name="6 Triángulo isósceles"/>
          <p:cNvSpPr>
            <a:spLocks noChangeArrowheads="1"/>
          </p:cNvSpPr>
          <p:nvPr/>
        </p:nvSpPr>
        <p:spPr bwMode="auto">
          <a:xfrm rot="5400000">
            <a:off x="3631398" y="3726660"/>
            <a:ext cx="4786346" cy="476250"/>
          </a:xfrm>
          <a:prstGeom prst="triangle">
            <a:avLst>
              <a:gd name="adj" fmla="val 50682"/>
            </a:avLst>
          </a:prstGeom>
          <a:solidFill>
            <a:schemeClr val="tx2">
              <a:lumMod val="50000"/>
            </a:schemeClr>
          </a:solidFill>
          <a:ln w="25400">
            <a:noFill/>
            <a:miter lim="800000"/>
            <a:headEnd/>
            <a:tailEnd/>
          </a:ln>
        </p:spPr>
        <p:txBody>
          <a:bodyPr rot="10800000" vert="eaVert" anchor="ctr">
            <a:prstTxWarp prst="textNoShape">
              <a:avLst/>
            </a:prstTxWarp>
          </a:bodyPr>
          <a:lstStyle/>
          <a:p>
            <a:pPr algn="ctr"/>
            <a:endParaRPr lang="es-ES" sz="1800" dirty="0">
              <a:solidFill>
                <a:schemeClr val="tx2">
                  <a:lumMod val="50000"/>
                </a:schemeClr>
              </a:solidFill>
              <a:ea typeface="Arial" pitchFamily="84" charset="0"/>
              <a:cs typeface="Arial" pitchFamily="8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034" y="85723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Línea Histórica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5008" y="88575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Respuesta de las Escuelas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0"/>
            <a:ext cx="9144000" cy="1071546"/>
            <a:chOff x="0" y="0"/>
            <a:chExt cx="9144000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85497" y="240374"/>
              <a:ext cx="7729538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Nuevos</a:t>
              </a:r>
              <a:r>
                <a:rPr lang="en-GB" sz="48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retos</a:t>
              </a:r>
              <a:r>
                <a:rPr lang="en-GB" sz="48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para</a:t>
              </a:r>
              <a:r>
                <a:rPr lang="en-GB" sz="4800" b="1" i="1" dirty="0" smtClean="0">
                  <a:solidFill>
                    <a:schemeClr val="bg1"/>
                  </a:solidFill>
                  <a:latin typeface="Calibri" pitchFamily="84" charset="0"/>
                </a:rPr>
                <a:t> la </a:t>
              </a:r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Escuela</a:t>
              </a:r>
              <a:endPara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84" charset="0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500034" y="142873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1473" y="1500174"/>
            <a:ext cx="81439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El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fenómeno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social y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su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vinculación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con el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hecho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educativo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escolar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Las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expectativas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sociales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frente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a los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resultados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la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escuela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La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relación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los maestros y los padres de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familia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Las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exigencias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autoridades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educativas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y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reacciones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escuelas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y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familias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Las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reformas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educativas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mundiales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Los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tiempos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entre el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impulso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políticas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educativas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y la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traducción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que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hace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la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escuela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para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actualizaciones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pedagógicas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Los maestros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frente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a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las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formas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aprender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 de los </a:t>
            </a:r>
            <a:r>
              <a:rPr lang="en-GB" b="1" i="1" dirty="0" err="1" smtClean="0">
                <a:solidFill>
                  <a:srgbClr val="0070C0"/>
                </a:solidFill>
                <a:latin typeface="Calibri" pitchFamily="84" charset="0"/>
              </a:rPr>
              <a:t>alumnos</a:t>
            </a:r>
            <a:r>
              <a:rPr lang="en-GB" b="1" i="1" dirty="0" smtClean="0">
                <a:solidFill>
                  <a:srgbClr val="0070C0"/>
                </a:solidFill>
                <a:latin typeface="Calibri" pitchFamily="84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endParaRPr lang="en-GB" b="1" i="1" dirty="0" smtClean="0">
              <a:solidFill>
                <a:srgbClr val="0070C0"/>
              </a:solidFill>
              <a:latin typeface="Calibri" pitchFamily="84" charset="0"/>
            </a:endParaRPr>
          </a:p>
          <a:p>
            <a:pPr>
              <a:spcAft>
                <a:spcPts val="0"/>
              </a:spcAft>
            </a:pPr>
            <a:endParaRPr lang="en-GB" b="1" i="1" dirty="0" smtClean="0">
              <a:solidFill>
                <a:srgbClr val="0070C0"/>
              </a:solidFill>
              <a:latin typeface="Calibri" pitchFamily="84" charset="0"/>
            </a:endParaRPr>
          </a:p>
          <a:p>
            <a:pPr>
              <a:spcAft>
                <a:spcPts val="0"/>
              </a:spcAft>
            </a:pPr>
            <a:endParaRPr lang="en-US" sz="800" b="1" i="1" dirty="0">
              <a:solidFill>
                <a:srgbClr val="0070C0"/>
              </a:solidFill>
              <a:latin typeface="Calibri" pitchFamily="8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0"/>
            <a:ext cx="9544321" cy="1071546"/>
            <a:chOff x="0" y="0"/>
            <a:chExt cx="9544321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1406" y="240374"/>
              <a:ext cx="947291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84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285720" y="285728"/>
            <a:ext cx="7644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 err="1" smtClean="0">
                <a:solidFill>
                  <a:schemeClr val="bg1"/>
                </a:solidFill>
                <a:latin typeface="Calibri" pitchFamily="84" charset="0"/>
              </a:rPr>
              <a:t>Modelo</a:t>
            </a:r>
            <a:r>
              <a:rPr lang="en-GB" sz="4000" b="1" i="1" dirty="0" smtClean="0">
                <a:solidFill>
                  <a:schemeClr val="bg1"/>
                </a:solidFill>
                <a:latin typeface="Calibri" pitchFamily="84" charset="0"/>
              </a:rPr>
              <a:t> de </a:t>
            </a:r>
            <a:r>
              <a:rPr lang="en-GB" sz="4000" b="1" i="1" dirty="0" err="1" smtClean="0">
                <a:solidFill>
                  <a:schemeClr val="bg1"/>
                </a:solidFill>
                <a:latin typeface="Calibri" pitchFamily="84" charset="0"/>
              </a:rPr>
              <a:t>equilibrio</a:t>
            </a:r>
            <a:r>
              <a:rPr lang="en-GB" sz="4000" b="1" i="1" dirty="0" smtClean="0">
                <a:solidFill>
                  <a:schemeClr val="bg1"/>
                </a:solidFill>
                <a:latin typeface="Calibri" pitchFamily="84" charset="0"/>
              </a:rPr>
              <a:t> de un </a:t>
            </a:r>
            <a:r>
              <a:rPr lang="en-GB" sz="4000" b="1" i="1" dirty="0" err="1" smtClean="0">
                <a:solidFill>
                  <a:schemeClr val="bg1"/>
                </a:solidFill>
                <a:latin typeface="Calibri" pitchFamily="84" charset="0"/>
              </a:rPr>
              <a:t>sistema</a:t>
            </a:r>
            <a:endParaRPr lang="es-MX" sz="4000" dirty="0"/>
          </a:p>
        </p:txBody>
      </p:sp>
      <p:pic>
        <p:nvPicPr>
          <p:cNvPr id="10" name="9 Imagen" descr="C:\Users\Grupo Loga\Documents\Compartida D\DOCUMENTOS NUEVOS\EDUCACION\25 ANIVERSARIO\ESQUEMA 3.docx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53" t="7613" r="941" b="6748"/>
          <a:stretch/>
        </p:blipFill>
        <p:spPr bwMode="auto">
          <a:xfrm>
            <a:off x="33653" y="993614"/>
            <a:ext cx="9090837" cy="5864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571472" y="2357430"/>
          <a:ext cx="7858179" cy="3706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/>
                <a:gridCol w="4357718"/>
                <a:gridCol w="2500329"/>
              </a:tblGrid>
              <a:tr h="42862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i="1" dirty="0" smtClean="0">
                          <a:solidFill>
                            <a:schemeClr val="tx1"/>
                          </a:solidFill>
                        </a:rPr>
                        <a:t>Características</a:t>
                      </a:r>
                      <a:endParaRPr lang="es-E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i="1" dirty="0" smtClean="0">
                          <a:solidFill>
                            <a:schemeClr val="tx1"/>
                          </a:solidFill>
                        </a:rPr>
                        <a:t>Implicaciones</a:t>
                      </a:r>
                      <a:endParaRPr lang="es-E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i="1" dirty="0" smtClean="0"/>
                        <a:t>Modelo 1</a:t>
                      </a:r>
                    </a:p>
                    <a:p>
                      <a:pPr algn="ctr"/>
                      <a:endParaRPr lang="es-ES_tradnl" sz="1800" b="1" i="1" dirty="0" smtClean="0"/>
                    </a:p>
                    <a:p>
                      <a:pPr algn="ctr"/>
                      <a:r>
                        <a:rPr lang="es-ES_tradnl" sz="1800" b="1" i="1" dirty="0" smtClean="0"/>
                        <a:t>Lineal</a:t>
                      </a:r>
                    </a:p>
                    <a:p>
                      <a:pPr algn="ctr"/>
                      <a:r>
                        <a:rPr lang="es-ES_tradnl" sz="1800" b="1" i="1" dirty="0" smtClean="0"/>
                        <a:t> </a:t>
                      </a:r>
                      <a:endParaRPr lang="es-E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Clr>
                          <a:srgbClr val="F8A208"/>
                        </a:buClr>
                        <a:buSzPct val="90000"/>
                        <a:buFont typeface="+mj-lt"/>
                        <a:buNone/>
                      </a:pPr>
                      <a:endParaRPr lang="es-ES" sz="20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</a:rPr>
                        <a:t>Observa relaciones lineales.</a:t>
                      </a:r>
                    </a:p>
                    <a:p>
                      <a:pPr marL="342900" indent="-342900" algn="just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</a:rPr>
                        <a:t>Espera resultados inmediatos.</a:t>
                      </a:r>
                    </a:p>
                    <a:p>
                      <a:pPr marL="342900" indent="-342900" algn="just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</a:rPr>
                        <a:t>Establece indicadores generales para todos.</a:t>
                      </a:r>
                    </a:p>
                    <a:p>
                      <a:pPr marL="342900" indent="-342900" algn="just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endParaRPr lang="es-E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 algn="just" defTabSz="914400" rtl="0" eaLnBrk="1" latinLnBrk="0" hangingPunct="1">
                        <a:buClr>
                          <a:srgbClr val="F8A208"/>
                        </a:buClr>
                        <a:buSzPct val="121000"/>
                        <a:buFont typeface="Arial" pitchFamily="34" charset="0"/>
                        <a:buNone/>
                      </a:pPr>
                      <a:r>
                        <a:rPr lang="es-ES_tradnl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Se logran  algunas cambios pero no son duraderos.</a:t>
                      </a:r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i="1" dirty="0" smtClean="0"/>
                        <a:t>Modelo 2 </a:t>
                      </a:r>
                    </a:p>
                    <a:p>
                      <a:pPr algn="ctr"/>
                      <a:endParaRPr lang="es-ES_tradnl" sz="1800" b="1" i="1" dirty="0" smtClean="0"/>
                    </a:p>
                    <a:p>
                      <a:pPr algn="ctr"/>
                      <a:r>
                        <a:rPr lang="es-ES_tradnl" sz="1800" b="1" i="1" dirty="0" smtClean="0"/>
                        <a:t>Holístico</a:t>
                      </a:r>
                      <a:endParaRPr lang="es-E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 algn="just" defTabSz="914400" rtl="0" eaLnBrk="1" latinLnBrk="0" hangingPunct="1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s-MX" sz="2000" b="1" i="1" kern="1200" dirty="0" smtClean="0">
                          <a:solidFill>
                            <a:schemeClr val="tx1"/>
                          </a:solidFill>
                        </a:rPr>
                        <a:t>  Observa</a:t>
                      </a:r>
                      <a:r>
                        <a:rPr lang="es-MX" sz="2000" b="1" i="1" kern="1200" baseline="0" dirty="0" smtClean="0">
                          <a:solidFill>
                            <a:schemeClr val="tx1"/>
                          </a:solidFill>
                        </a:rPr>
                        <a:t> relaciones holísticas.</a:t>
                      </a:r>
                    </a:p>
                    <a:p>
                      <a:pPr marL="180975" indent="-180975" algn="just" defTabSz="914400" rtl="0" eaLnBrk="1" latinLnBrk="0" hangingPunct="1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s-ES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Apuesta por resultados duraderos.</a:t>
                      </a:r>
                    </a:p>
                    <a:p>
                      <a:pPr marL="180975" indent="-180975" algn="just" defTabSz="914400" rtl="0" eaLnBrk="1" latinLnBrk="0" hangingPunct="1">
                        <a:buClr>
                          <a:srgbClr val="F8A208"/>
                        </a:buClr>
                        <a:buSzPct val="90000"/>
                        <a:buFont typeface="+mj-lt"/>
                        <a:buAutoNum type="arabicPeriod"/>
                      </a:pPr>
                      <a:r>
                        <a:rPr lang="es-ES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Se concentra en el proceso.</a:t>
                      </a:r>
                      <a:endParaRPr lang="es-MX" sz="20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 algn="just" defTabSz="914400" rtl="0" eaLnBrk="1" latinLnBrk="0" hangingPunct="1">
                        <a:buClr>
                          <a:srgbClr val="F8A208"/>
                        </a:buClr>
                        <a:buSzPct val="121000"/>
                        <a:buFont typeface="Arial" pitchFamily="34" charset="0"/>
                        <a:buNone/>
                      </a:pPr>
                      <a:r>
                        <a:rPr lang="es-ES_tradnl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La</a:t>
                      </a:r>
                      <a:r>
                        <a:rPr lang="es-ES_tradnl" sz="20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transformación es más lenta para duradera.</a:t>
                      </a:r>
                      <a:endParaRPr lang="es-ES" sz="20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285720" y="1088157"/>
            <a:ext cx="82153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endParaRPr lang="es-MX" sz="1000" b="1" dirty="0">
              <a:solidFill>
                <a:srgbClr val="595959"/>
              </a:solidFill>
              <a:latin typeface="Helvetica" pitchFamily="34" charset="0"/>
              <a:ea typeface="+mn-ea"/>
              <a:cs typeface="Arial" pitchFamily="34" charset="0"/>
            </a:endParaRPr>
          </a:p>
          <a:p>
            <a:pPr algn="ctr" eaLnBrk="0" hangingPunct="0">
              <a:defRPr/>
            </a:pPr>
            <a:endParaRPr lang="es-MX" sz="1000" b="1" dirty="0">
              <a:solidFill>
                <a:srgbClr val="595959"/>
              </a:solidFill>
              <a:latin typeface="Helvetica" pitchFamily="34" charset="0"/>
              <a:ea typeface="+mn-ea"/>
              <a:cs typeface="Arial" pitchFamily="34" charset="0"/>
            </a:endParaRPr>
          </a:p>
          <a:p>
            <a:pPr marL="180975" indent="-180975" algn="just" eaLnBrk="0" hangingPunct="0">
              <a:buClr>
                <a:srgbClr val="E39407"/>
              </a:buClr>
              <a:buSzPct val="121000"/>
              <a:defRPr/>
            </a:pPr>
            <a:r>
              <a:rPr lang="es-MX" b="1" i="1" dirty="0" smtClean="0">
                <a:solidFill>
                  <a:srgbClr val="595959"/>
                </a:solidFill>
                <a:latin typeface="+mn-lt"/>
                <a:ea typeface="+mn-ea"/>
                <a:cs typeface="Arial" pitchFamily="34" charset="0"/>
              </a:rPr>
              <a:t>  Cuando se toma una decisión de hacer cambios, pueden existir dos posibilidades: </a:t>
            </a:r>
            <a:endParaRPr lang="es-MX" b="1" i="1" dirty="0">
              <a:solidFill>
                <a:srgbClr val="595959"/>
              </a:solidFill>
              <a:latin typeface="+mn-lt"/>
              <a:ea typeface="+mn-ea"/>
              <a:cs typeface="Arial" pitchFamily="34" charset="0"/>
            </a:endParaRPr>
          </a:p>
          <a:p>
            <a:pPr algn="ctr" eaLnBrk="0" hangingPunct="0">
              <a:defRPr/>
            </a:pPr>
            <a:endParaRPr lang="es-MX" sz="1800" dirty="0">
              <a:solidFill>
                <a:srgbClr val="595959"/>
              </a:solidFill>
              <a:latin typeface="+mn-lt"/>
              <a:ea typeface="+mn-ea"/>
              <a:cs typeface="Arial" pitchFamily="34" charset="0"/>
            </a:endParaRPr>
          </a:p>
          <a:p>
            <a:pPr algn="ctr" eaLnBrk="0" hangingPunct="0">
              <a:defRPr/>
            </a:pPr>
            <a:endParaRPr lang="es-MX" sz="1800" dirty="0">
              <a:solidFill>
                <a:srgbClr val="595959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0" y="0"/>
            <a:ext cx="9786973" cy="1071546"/>
            <a:chOff x="0" y="0"/>
            <a:chExt cx="9786973" cy="1071546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85496" y="240374"/>
              <a:ext cx="9401477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Modelos</a:t>
              </a:r>
              <a:r>
                <a:rPr lang="en-GB" sz="48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para</a:t>
              </a:r>
              <a:r>
                <a:rPr lang="en-GB" sz="4800" b="1" i="1" dirty="0" smtClean="0">
                  <a:solidFill>
                    <a:schemeClr val="bg1"/>
                  </a:solidFill>
                  <a:latin typeface="Calibri" pitchFamily="84" charset="0"/>
                </a:rPr>
                <a:t> la </a:t>
              </a:r>
              <a:r>
                <a:rPr lang="en-GB" sz="48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transformación</a:t>
              </a:r>
              <a:r>
                <a:rPr lang="en-GB" sz="48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endParaRPr lang="en-US" sz="1200" b="1" i="1" dirty="0">
                <a:solidFill>
                  <a:schemeClr val="bg1"/>
                </a:solidFill>
                <a:latin typeface="Calibri" pitchFamily="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858412" cy="1071546"/>
            <a:chOff x="0" y="0"/>
            <a:chExt cx="9858412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85497" y="240374"/>
              <a:ext cx="947291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Las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habilidades</a:t>
              </a:r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para</a:t>
              </a:r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 la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transformación</a:t>
              </a:r>
              <a:endPara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8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23528" y="1268760"/>
            <a:ext cx="832043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i="1" dirty="0" smtClean="0">
                <a:latin typeface="+mn-lt"/>
              </a:rPr>
              <a:t>¿CUÁLES Y CÓMO?</a:t>
            </a:r>
            <a:r>
              <a:rPr lang="es-MX" sz="2600" b="1" i="1" dirty="0" smtClean="0">
                <a:latin typeface="+mn-lt"/>
              </a:rPr>
              <a:t>   </a:t>
            </a:r>
          </a:p>
          <a:p>
            <a:endParaRPr lang="es-MX" sz="2600" b="1" i="1" dirty="0" smtClean="0">
              <a:latin typeface="+mn-lt"/>
            </a:endParaRPr>
          </a:p>
          <a:p>
            <a:r>
              <a:rPr lang="es-MX" sz="2600" b="1" i="1" dirty="0" smtClean="0">
                <a:latin typeface="+mn-lt"/>
              </a:rPr>
              <a:t>FLEXIBILIDAD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Aumentando la conciencia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Posibilitando todo tipo de inclusión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Ampliando la capacidad de escuchar</a:t>
            </a:r>
          </a:p>
          <a:p>
            <a:pPr marL="342900" indent="-342900">
              <a:buFontTx/>
              <a:buChar char="-"/>
            </a:pPr>
            <a:endParaRPr lang="es-MX" sz="2600" i="1" dirty="0">
              <a:latin typeface="+mn-lt"/>
            </a:endParaRPr>
          </a:p>
          <a:p>
            <a:r>
              <a:rPr lang="es-MX" sz="2600" b="1" i="1" dirty="0" smtClean="0">
                <a:latin typeface="+mn-lt"/>
              </a:rPr>
              <a:t>AUTONOMÍA</a:t>
            </a:r>
          </a:p>
          <a:p>
            <a:r>
              <a:rPr lang="es-MX" sz="2600" i="1" dirty="0" smtClean="0">
                <a:latin typeface="+mn-lt"/>
              </a:rPr>
              <a:t>-   Responsabilidad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Capacidad de hacer cambios y darle seguimiento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Medir consecuencias</a:t>
            </a:r>
          </a:p>
          <a:p>
            <a:pPr marL="342900" indent="-342900">
              <a:buFontTx/>
              <a:buChar char="-"/>
            </a:pPr>
            <a:endParaRPr lang="es-MX" sz="2600" i="1" dirty="0">
              <a:latin typeface="+mn-lt"/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544321" cy="1071546"/>
            <a:chOff x="0" y="0"/>
            <a:chExt cx="9544321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1406" y="240374"/>
              <a:ext cx="947291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8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714348" y="1268760"/>
            <a:ext cx="79296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i="1" dirty="0" smtClean="0">
                <a:latin typeface="+mn-lt"/>
              </a:rPr>
              <a:t>CREATIVIDAD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Identificar el y los problemas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Tener ideas,  pero generar forma de hacerlas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Observar para comprender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Confirmar los límites, saber las reglas para saber romperlas</a:t>
            </a:r>
          </a:p>
          <a:p>
            <a:pPr marL="342900" indent="-342900">
              <a:buFontTx/>
              <a:buChar char="-"/>
            </a:pPr>
            <a:r>
              <a:rPr lang="es-MX" sz="2600" i="1" dirty="0" smtClean="0">
                <a:latin typeface="+mn-lt"/>
              </a:rPr>
              <a:t>Dominio personal</a:t>
            </a:r>
          </a:p>
          <a:p>
            <a:endParaRPr lang="es-MX" sz="2600" i="1" dirty="0" smtClean="0">
              <a:latin typeface="+mn-lt"/>
            </a:endParaRPr>
          </a:p>
          <a:p>
            <a:r>
              <a:rPr lang="es-ES" sz="2600" b="1" i="1" dirty="0" smtClean="0">
                <a:latin typeface="+mn-lt"/>
              </a:rPr>
              <a:t>INNOVACIÓN</a:t>
            </a:r>
            <a:endParaRPr lang="es-MX" sz="2600" b="1" i="1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es-MX" sz="2600" i="1" dirty="0" smtClean="0">
                <a:latin typeface="+mn-lt"/>
              </a:rPr>
              <a:t>Capacidad de sentir</a:t>
            </a:r>
          </a:p>
          <a:p>
            <a:pPr marL="457200" indent="-457200">
              <a:buFontTx/>
              <a:buChar char="-"/>
            </a:pPr>
            <a:r>
              <a:rPr lang="es-MX" sz="2600" i="1" dirty="0" smtClean="0">
                <a:latin typeface="+mn-lt"/>
              </a:rPr>
              <a:t>Capacidad de ver alternativas</a:t>
            </a:r>
          </a:p>
          <a:p>
            <a:pPr marL="457200" indent="-457200">
              <a:buFontTx/>
              <a:buChar char="-"/>
            </a:pPr>
            <a:r>
              <a:rPr lang="es-MX" sz="2600" i="1" dirty="0" smtClean="0">
                <a:latin typeface="+mn-lt"/>
              </a:rPr>
              <a:t>Capacidad de ver conexiones</a:t>
            </a:r>
          </a:p>
          <a:p>
            <a:pPr marL="457200" indent="-457200">
              <a:buFontTx/>
              <a:buChar char="-"/>
            </a:pPr>
            <a:r>
              <a:rPr lang="es-MX" sz="2600" i="1" dirty="0" smtClean="0">
                <a:latin typeface="+mn-lt"/>
              </a:rPr>
              <a:t>Orientarse a la acción valiosa</a:t>
            </a:r>
            <a:endParaRPr lang="es-MX" sz="2600" i="1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es-MX" sz="2600" i="1" dirty="0" smtClean="0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58" y="21429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1" dirty="0" smtClean="0">
                <a:solidFill>
                  <a:schemeClr val="bg1"/>
                </a:solidFill>
                <a:latin typeface="Calibri" pitchFamily="84" charset="0"/>
              </a:rPr>
              <a:t>Las </a:t>
            </a:r>
            <a:r>
              <a:rPr lang="en-GB" sz="4000" b="1" i="1" dirty="0" err="1" smtClean="0">
                <a:solidFill>
                  <a:schemeClr val="bg1"/>
                </a:solidFill>
                <a:latin typeface="Calibri" pitchFamily="84" charset="0"/>
              </a:rPr>
              <a:t>habilidades</a:t>
            </a:r>
            <a:r>
              <a:rPr lang="en-GB" sz="4000" b="1" i="1" dirty="0" smtClean="0">
                <a:solidFill>
                  <a:schemeClr val="bg1"/>
                </a:solidFill>
                <a:latin typeface="Calibri" pitchFamily="84" charset="0"/>
              </a:rPr>
              <a:t> </a:t>
            </a:r>
            <a:r>
              <a:rPr lang="en-GB" sz="4000" b="1" i="1" dirty="0" err="1" smtClean="0">
                <a:solidFill>
                  <a:schemeClr val="bg1"/>
                </a:solidFill>
                <a:latin typeface="Calibri" pitchFamily="84" charset="0"/>
              </a:rPr>
              <a:t>para</a:t>
            </a:r>
            <a:r>
              <a:rPr lang="en-GB" sz="4000" b="1" i="1" dirty="0" smtClean="0">
                <a:solidFill>
                  <a:schemeClr val="bg1"/>
                </a:solidFill>
                <a:latin typeface="Calibri" pitchFamily="84" charset="0"/>
              </a:rPr>
              <a:t> la </a:t>
            </a:r>
            <a:r>
              <a:rPr lang="en-GB" sz="4000" b="1" i="1" dirty="0" err="1" smtClean="0">
                <a:solidFill>
                  <a:schemeClr val="bg1"/>
                </a:solidFill>
                <a:latin typeface="Calibri" pitchFamily="84" charset="0"/>
              </a:rPr>
              <a:t>transformación</a:t>
            </a:r>
            <a:endParaRPr 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9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544321" cy="1071546"/>
            <a:chOff x="0" y="0"/>
            <a:chExt cx="9544321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1406" y="240374"/>
              <a:ext cx="947291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i="1" dirty="0" smtClean="0">
                  <a:solidFill>
                    <a:schemeClr val="bg1"/>
                  </a:solidFill>
                  <a:latin typeface="Calibri" pitchFamily="84" charset="0"/>
                </a:rPr>
                <a:t>5 claves </a:t>
              </a:r>
              <a:r>
                <a:rPr lang="en-US" sz="44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para</a:t>
              </a:r>
              <a:r>
                <a:rPr lang="en-US" sz="44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US" sz="44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transformar</a:t>
              </a:r>
              <a:endParaRPr lang="en-US" sz="4400" b="1" i="1" dirty="0">
                <a:solidFill>
                  <a:schemeClr val="bg1"/>
                </a:solidFill>
                <a:latin typeface="Calibri" pitchFamily="8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71406" y="1291787"/>
            <a:ext cx="8786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s-MX" sz="2000" b="1" i="1" dirty="0" smtClean="0">
                <a:latin typeface="+mn-lt"/>
              </a:rPr>
              <a:t>Dominio personal</a:t>
            </a:r>
          </a:p>
          <a:p>
            <a:pPr marL="514350" indent="-514350"/>
            <a:r>
              <a:rPr lang="es-ES" sz="2000" i="1" dirty="0" smtClean="0">
                <a:latin typeface="+mn-lt"/>
              </a:rPr>
              <a:t>         Las organizaciones solo pueden aprender si sus integrantes aprenden  </a:t>
            </a:r>
          </a:p>
          <a:p>
            <a:pPr marL="514350" indent="-514350"/>
            <a:r>
              <a:rPr lang="es-ES" sz="2000" i="1" dirty="0" smtClean="0">
                <a:latin typeface="+mn-lt"/>
              </a:rPr>
              <a:t>    </a:t>
            </a:r>
            <a:endParaRPr lang="es-MX" sz="2000" i="1" dirty="0" smtClean="0">
              <a:latin typeface="+mn-lt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s-MX" sz="2000" b="1" i="1" dirty="0" smtClean="0">
                <a:latin typeface="+mn-lt"/>
              </a:rPr>
              <a:t>Modelos  mentales</a:t>
            </a:r>
            <a:r>
              <a:rPr lang="es-MX" sz="2000" i="1" dirty="0" smtClean="0">
                <a:latin typeface="+mn-lt"/>
              </a:rPr>
              <a:t>	</a:t>
            </a:r>
          </a:p>
          <a:p>
            <a:pPr marL="457200" indent="-457200" algn="just"/>
            <a:r>
              <a:rPr lang="es-ES" sz="2000" i="1" dirty="0" smtClean="0">
                <a:latin typeface="+mn-lt"/>
              </a:rPr>
              <a:t>         Las organizaciones pueden cambiar cuando son capaces de tener una                       imagen de ellas misma</a:t>
            </a:r>
          </a:p>
          <a:p>
            <a:pPr marL="457200" indent="-457200" algn="just"/>
            <a:endParaRPr lang="es-MX" sz="2000" i="1" dirty="0" smtClean="0">
              <a:latin typeface="+mn-lt"/>
            </a:endParaRPr>
          </a:p>
          <a:p>
            <a:pPr marL="514350" indent="-514350" algn="just">
              <a:buFont typeface="Wingdings" pitchFamily="2" charset="2"/>
              <a:buChar char="q"/>
            </a:pPr>
            <a:r>
              <a:rPr lang="es-MX" sz="2000" b="1" i="1" dirty="0" smtClean="0">
                <a:latin typeface="+mn-lt"/>
              </a:rPr>
              <a:t>Visión compartida</a:t>
            </a:r>
          </a:p>
          <a:p>
            <a:pPr marL="514350" indent="-514350" algn="just"/>
            <a:r>
              <a:rPr lang="es-ES" sz="2000" i="1" dirty="0" smtClean="0">
                <a:latin typeface="+mn-lt"/>
              </a:rPr>
              <a:t>         Las organizaciones se transforman cuando todos siguen el mismo proyecto</a:t>
            </a:r>
            <a:endParaRPr lang="es-MX" sz="2000" i="1" dirty="0" smtClean="0">
              <a:latin typeface="+mn-lt"/>
            </a:endParaRPr>
          </a:p>
          <a:p>
            <a:pPr marL="514350" indent="-514350" algn="just">
              <a:buFont typeface="Wingdings" pitchFamily="2" charset="2"/>
              <a:buChar char="q"/>
            </a:pPr>
            <a:endParaRPr lang="es-MX" sz="2000" b="1" i="1" dirty="0" smtClean="0">
              <a:latin typeface="+mn-lt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s-MX" sz="2000" b="1" i="1" dirty="0" smtClean="0">
                <a:latin typeface="+mn-lt"/>
              </a:rPr>
              <a:t>Aprendizaje en equipo </a:t>
            </a:r>
          </a:p>
          <a:p>
            <a:pPr marL="514350" indent="-514350"/>
            <a:r>
              <a:rPr lang="es-ES" sz="2000" i="1" dirty="0" smtClean="0">
                <a:latin typeface="+mn-lt"/>
              </a:rPr>
              <a:t>         Para lograr los integrantes tienen que escuchar, comprender y ser empáticos</a:t>
            </a:r>
            <a:endParaRPr lang="es-MX" sz="2000" i="1" dirty="0" smtClean="0">
              <a:latin typeface="+mn-lt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s-MX" sz="2000" b="1" i="1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s-MX" sz="2000" b="1" i="1" dirty="0" smtClean="0">
                <a:latin typeface="+mn-lt"/>
              </a:rPr>
              <a:t>Pensamiento Sistémico</a:t>
            </a:r>
          </a:p>
          <a:p>
            <a:pPr marL="457200" indent="-457200" algn="just"/>
            <a:r>
              <a:rPr lang="es-MX" sz="2000" b="1" i="1" dirty="0" smtClean="0">
                <a:latin typeface="+mn-lt"/>
              </a:rPr>
              <a:t>        </a:t>
            </a:r>
            <a:r>
              <a:rPr lang="es-MX" sz="2000" i="1" dirty="0" smtClean="0">
                <a:latin typeface="+mn-lt"/>
              </a:rPr>
              <a:t>Modo de pensamiento holístico que completa  el  todo y sus partes, así como las conexiones reales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10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858412" cy="1071546"/>
            <a:chOff x="0" y="0"/>
            <a:chExt cx="9858412" cy="1071546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F8A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14282" y="240374"/>
              <a:ext cx="9644130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Aft>
                  <a:spcPts val="0"/>
                </a:spcAft>
              </a:pPr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El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aprendizaje</a:t>
              </a:r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como</a:t>
              </a:r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centro</a:t>
              </a:r>
              <a:r>
                <a:rPr lang="en-GB" sz="4000" b="1" i="1" dirty="0" smtClean="0">
                  <a:solidFill>
                    <a:schemeClr val="bg1"/>
                  </a:solidFill>
                  <a:latin typeface="Calibri" pitchFamily="84" charset="0"/>
                </a:rPr>
                <a:t> de la </a:t>
              </a:r>
              <a:r>
                <a:rPr lang="en-GB" sz="4000" b="1" i="1" dirty="0" err="1" smtClean="0">
                  <a:solidFill>
                    <a:schemeClr val="bg1"/>
                  </a:solidFill>
                  <a:latin typeface="Calibri" pitchFamily="84" charset="0"/>
                </a:rPr>
                <a:t>Escuela</a:t>
              </a:r>
              <a:endPara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8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57158" y="1357298"/>
            <a:ext cx="81439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Urge:</a:t>
            </a:r>
          </a:p>
          <a:p>
            <a:endParaRPr lang="es-ES_tradnl" sz="2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_tradnl" sz="2200" b="1" i="1" dirty="0" smtClean="0">
                <a:solidFill>
                  <a:srgbClr val="C00000"/>
                </a:solidFill>
                <a:latin typeface="+mj-lt"/>
              </a:rPr>
              <a:t>Hacer de la escuela un lugar de encuentro con los alumnos.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200" b="1" i="1" dirty="0" smtClean="0">
                <a:solidFill>
                  <a:srgbClr val="C00000"/>
                </a:solidFill>
                <a:latin typeface="+mj-lt"/>
              </a:rPr>
              <a:t>Reducir el currículum estableciendo el parámetro en la posibilidad real de los alumnos para aprender y logrando que los avancen a su ritmo y tanto como ellos quieran profundizar.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200" b="1" i="1" dirty="0" smtClean="0">
                <a:solidFill>
                  <a:srgbClr val="C00000"/>
                </a:solidFill>
                <a:latin typeface="+mj-lt"/>
              </a:rPr>
              <a:t>Dar más importancia a aspectos curriculares que tradicionalmente son poco considerados, como el arte, los deportes, los idiomas.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200" b="1" i="1" dirty="0" smtClean="0">
                <a:solidFill>
                  <a:srgbClr val="C00000"/>
                </a:solidFill>
                <a:latin typeface="+mj-lt"/>
              </a:rPr>
              <a:t>Revisar  nuestro marco de referencia ético utilizado para los vínculos que establecemos entre los diversos actores de la escuela, ya que son los ejemplos para los alumnos.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200" b="1" i="1" dirty="0" smtClean="0">
                <a:solidFill>
                  <a:srgbClr val="C00000"/>
                </a:solidFill>
                <a:latin typeface="+mj-lt"/>
              </a:rPr>
              <a:t>Hacer de la escuela un lugar seguro y gozoso para aprender.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200" b="1" i="1" dirty="0" smtClean="0">
                <a:solidFill>
                  <a:srgbClr val="C00000"/>
                </a:solidFill>
                <a:latin typeface="+mj-lt"/>
              </a:rPr>
              <a:t>Lograr que todas las transformaciones o cambios en la escuela sean sistemáticas, ordenadas y podamos revisar el proceso.</a:t>
            </a:r>
          </a:p>
          <a:p>
            <a:endParaRPr lang="es-ES" sz="20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2004:Plantillas:Presentaciones:Diseños:Ejecutivo</Template>
  <TotalTime>2307</TotalTime>
  <Words>755</Words>
  <Application>Microsoft Office PowerPoint</Application>
  <PresentationFormat>Presentación en pantalla (4:3)</PresentationFormat>
  <Paragraphs>138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SEP</dc:creator>
  <cp:lastModifiedBy>Jose Ganem</cp:lastModifiedBy>
  <cp:revision>179</cp:revision>
  <dcterms:created xsi:type="dcterms:W3CDTF">2009-08-13T13:05:01Z</dcterms:created>
  <dcterms:modified xsi:type="dcterms:W3CDTF">2018-02-03T01:41:38Z</dcterms:modified>
</cp:coreProperties>
</file>