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84" r:id="rId7"/>
    <p:sldId id="285" r:id="rId8"/>
    <p:sldId id="289" r:id="rId9"/>
    <p:sldId id="288" r:id="rId10"/>
    <p:sldId id="260" r:id="rId11"/>
    <p:sldId id="261" r:id="rId12"/>
    <p:sldId id="262" r:id="rId13"/>
    <p:sldId id="264" r:id="rId14"/>
    <p:sldId id="265" r:id="rId15"/>
    <p:sldId id="276" r:id="rId16"/>
    <p:sldId id="275" r:id="rId17"/>
    <p:sldId id="274" r:id="rId18"/>
    <p:sldId id="272" r:id="rId19"/>
    <p:sldId id="273" r:id="rId20"/>
    <p:sldId id="277" r:id="rId21"/>
    <p:sldId id="268" r:id="rId22"/>
    <p:sldId id="278" r:id="rId23"/>
    <p:sldId id="269" r:id="rId24"/>
    <p:sldId id="270" r:id="rId25"/>
    <p:sldId id="271" r:id="rId26"/>
    <p:sldId id="279" r:id="rId27"/>
    <p:sldId id="281" r:id="rId28"/>
    <p:sldId id="287" r:id="rId29"/>
    <p:sldId id="282" r:id="rId30"/>
    <p:sldId id="28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onne" initials="I" lastIdx="0" clrIdx="0">
    <p:extLst>
      <p:ext uri="{19B8F6BF-5375-455C-9EA6-DF929625EA0E}">
        <p15:presenceInfo xmlns:p15="http://schemas.microsoft.com/office/powerpoint/2012/main" userId="Ivon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59" autoAdjust="0"/>
    <p:restoredTop sz="94660"/>
  </p:normalViewPr>
  <p:slideViewPr>
    <p:cSldViewPr snapToGrid="0">
      <p:cViewPr varScale="1">
        <p:scale>
          <a:sx n="51" d="100"/>
          <a:sy n="51" d="100"/>
        </p:scale>
        <p:origin x="114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07874" y="4532243"/>
            <a:ext cx="8915399" cy="834652"/>
          </a:xfrm>
        </p:spPr>
        <p:txBody>
          <a:bodyPr>
            <a:normAutofit/>
          </a:bodyPr>
          <a:lstStyle/>
          <a:p>
            <a:pPr algn="ctr"/>
            <a:r>
              <a:rPr lang="es-MX" sz="4400" dirty="0" smtClean="0">
                <a:solidFill>
                  <a:schemeClr val="accent3">
                    <a:lumMod val="50000"/>
                  </a:schemeClr>
                </a:solidFill>
              </a:rPr>
              <a:t>Enseñar a soñar a los alumnos</a:t>
            </a:r>
            <a:endParaRPr lang="es-MX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14130" y="5433363"/>
            <a:ext cx="8915399" cy="748778"/>
          </a:xfrm>
        </p:spPr>
        <p:txBody>
          <a:bodyPr>
            <a:normAutofit/>
          </a:bodyPr>
          <a:lstStyle/>
          <a:p>
            <a:pPr algn="r"/>
            <a:r>
              <a:rPr lang="es-MX" sz="2400" dirty="0" smtClean="0"/>
              <a:t>Mtra. Ivonne Klein </a:t>
            </a:r>
            <a:r>
              <a:rPr lang="es-MX" sz="2400" dirty="0" err="1" smtClean="0"/>
              <a:t>Kreisler</a:t>
            </a:r>
            <a:endParaRPr lang="es-MX" sz="2400" dirty="0"/>
          </a:p>
        </p:txBody>
      </p:sp>
      <p:pic>
        <p:nvPicPr>
          <p:cNvPr id="4" name="Imagen 3" descr="Imagen relaciona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583" y="496957"/>
            <a:ext cx="4273826" cy="403528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230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7125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accent3">
                    <a:lumMod val="50000"/>
                  </a:schemeClr>
                </a:solidFill>
              </a:rPr>
              <a:t>¿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Para qué nos sirve soñar?</a:t>
            </a:r>
            <a:endParaRPr lang="es-MX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46243" y="1431235"/>
            <a:ext cx="9258369" cy="834887"/>
          </a:xfrm>
        </p:spPr>
        <p:txBody>
          <a:bodyPr>
            <a:normAutofit/>
          </a:bodyPr>
          <a:lstStyle/>
          <a:p>
            <a:pPr algn="ctr"/>
            <a:r>
              <a:rPr lang="es-MX" sz="2800" dirty="0" smtClean="0">
                <a:solidFill>
                  <a:schemeClr val="accent3">
                    <a:lumMod val="50000"/>
                  </a:schemeClr>
                </a:solidFill>
              </a:rPr>
              <a:t>1. Para darle </a:t>
            </a:r>
            <a:r>
              <a:rPr lang="es-MX" sz="2800" b="1" dirty="0" smtClean="0">
                <a:solidFill>
                  <a:schemeClr val="accent3">
                    <a:lumMod val="50000"/>
                  </a:schemeClr>
                </a:solidFill>
              </a:rPr>
              <a:t>sentido </a:t>
            </a:r>
            <a:r>
              <a:rPr lang="es-MX" sz="2800" dirty="0" smtClean="0">
                <a:solidFill>
                  <a:schemeClr val="accent3">
                    <a:lumMod val="50000"/>
                  </a:schemeClr>
                </a:solidFill>
              </a:rPr>
              <a:t>a nuestra vida</a:t>
            </a:r>
            <a:endParaRPr lang="es-MX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Imagen 3" descr="Resultado de imagen para ilustraciones amanda cas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57" y="2064026"/>
            <a:ext cx="4353339" cy="4615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91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6942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accent3">
                    <a:lumMod val="50000"/>
                  </a:schemeClr>
                </a:solidFill>
              </a:rPr>
              <a:t>¿Para qué nos sirve soñar?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8800" y="1461052"/>
            <a:ext cx="9278247" cy="765313"/>
          </a:xfrm>
        </p:spPr>
        <p:txBody>
          <a:bodyPr>
            <a:normAutofit/>
          </a:bodyPr>
          <a:lstStyle/>
          <a:p>
            <a:pPr algn="ctr"/>
            <a:r>
              <a:rPr lang="es-MX" sz="2800" dirty="0" smtClean="0"/>
              <a:t>2. </a:t>
            </a:r>
            <a:r>
              <a:rPr lang="es-MX" sz="2800" dirty="0" smtClean="0">
                <a:solidFill>
                  <a:schemeClr val="accent3">
                    <a:lumMod val="50000"/>
                  </a:schemeClr>
                </a:solidFill>
              </a:rPr>
              <a:t>Para movernos a la </a:t>
            </a:r>
            <a:r>
              <a:rPr lang="es-MX" sz="2800" b="1" dirty="0" smtClean="0">
                <a:solidFill>
                  <a:schemeClr val="accent3">
                    <a:lumMod val="50000"/>
                  </a:schemeClr>
                </a:solidFill>
              </a:rPr>
              <a:t>acción</a:t>
            </a:r>
            <a:r>
              <a:rPr lang="es-MX" sz="28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endParaRPr lang="es-MX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Imagen 3" descr="Imagen relaciona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149" y="2067340"/>
            <a:ext cx="3995530" cy="453224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9173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accent3">
                    <a:lumMod val="50000"/>
                  </a:schemeClr>
                </a:solidFill>
              </a:rPr>
              <a:t>¿Para qué nos sirve soñar?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48678" y="1360633"/>
            <a:ext cx="9655934" cy="1166191"/>
          </a:xfrm>
        </p:spPr>
        <p:txBody>
          <a:bodyPr>
            <a:normAutofit/>
          </a:bodyPr>
          <a:lstStyle/>
          <a:p>
            <a:pPr algn="ctr"/>
            <a:r>
              <a:rPr lang="es-MX" sz="2800" dirty="0" smtClean="0">
                <a:solidFill>
                  <a:schemeClr val="accent3">
                    <a:lumMod val="50000"/>
                  </a:schemeClr>
                </a:solidFill>
              </a:rPr>
              <a:t>3. Constituye un paso importante para desarrollar nuestra </a:t>
            </a:r>
            <a:r>
              <a:rPr lang="es-MX" sz="2800" b="1" dirty="0" smtClean="0">
                <a:solidFill>
                  <a:schemeClr val="accent3">
                    <a:lumMod val="50000"/>
                  </a:schemeClr>
                </a:solidFill>
              </a:rPr>
              <a:t>agencia personal</a:t>
            </a:r>
            <a:endParaRPr lang="es-MX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Imagen 3" descr="Resultado de imagen para ilustraciones amor graham francio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289" y="2526824"/>
            <a:ext cx="3719685" cy="411251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5" name="CuadroTexto 4"/>
          <p:cNvSpPr txBox="1"/>
          <p:nvPr/>
        </p:nvSpPr>
        <p:spPr>
          <a:xfrm>
            <a:off x="6858000" y="2703443"/>
            <a:ext cx="4890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accent3">
                    <a:lumMod val="50000"/>
                  </a:schemeClr>
                </a:solidFill>
              </a:rPr>
              <a:t>Autoeficacia: creencias sobre la propia competencia</a:t>
            </a:r>
            <a:endParaRPr lang="es-MX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9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7246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accent3">
                    <a:lumMod val="50000"/>
                  </a:schemeClr>
                </a:solidFill>
              </a:rPr>
              <a:t>¿Para qué nos sirve soñar?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71113" y="1411356"/>
            <a:ext cx="9496908" cy="987288"/>
          </a:xfrm>
        </p:spPr>
        <p:txBody>
          <a:bodyPr>
            <a:normAutofit/>
          </a:bodyPr>
          <a:lstStyle/>
          <a:p>
            <a:pPr algn="ctr"/>
            <a:r>
              <a:rPr lang="es-MX" sz="28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es-MX" sz="2800" dirty="0" smtClean="0">
                <a:solidFill>
                  <a:schemeClr val="accent3">
                    <a:lumMod val="50000"/>
                  </a:schemeClr>
                </a:solidFill>
              </a:rPr>
              <a:t>. Mejora nuestra </a:t>
            </a:r>
            <a:r>
              <a:rPr lang="es-MX" sz="2800" b="1" dirty="0" smtClean="0">
                <a:solidFill>
                  <a:schemeClr val="accent3">
                    <a:lumMod val="50000"/>
                  </a:schemeClr>
                </a:solidFill>
              </a:rPr>
              <a:t>salud física</a:t>
            </a:r>
            <a:endParaRPr lang="es-MX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Imagen 3" descr="Resultado de imagen para ilustraciones graham francio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16" y="2107096"/>
            <a:ext cx="4892703" cy="449690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6029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accent3">
                    <a:lumMod val="50000"/>
                  </a:schemeClr>
                </a:solidFill>
              </a:rPr>
              <a:t>¿Para qué nos sirve soñar?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10308" y="1537252"/>
            <a:ext cx="8915400" cy="643973"/>
          </a:xfrm>
        </p:spPr>
        <p:txBody>
          <a:bodyPr>
            <a:normAutofit/>
          </a:bodyPr>
          <a:lstStyle/>
          <a:p>
            <a:r>
              <a:rPr lang="es-MX" sz="2800" dirty="0" smtClean="0"/>
              <a:t>5. </a:t>
            </a:r>
            <a:r>
              <a:rPr lang="es-MX" sz="2800" dirty="0" smtClean="0">
                <a:solidFill>
                  <a:schemeClr val="accent3">
                    <a:lumMod val="50000"/>
                  </a:schemeClr>
                </a:solidFill>
              </a:rPr>
              <a:t>Nos mueve a desarrollar nuestra </a:t>
            </a:r>
            <a:r>
              <a:rPr lang="es-MX" sz="2800" b="1" dirty="0" smtClean="0">
                <a:solidFill>
                  <a:schemeClr val="accent3">
                    <a:lumMod val="50000"/>
                  </a:schemeClr>
                </a:solidFill>
              </a:rPr>
              <a:t>creatividad</a:t>
            </a:r>
            <a:endParaRPr lang="es-MX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Imagen 3" descr="Resultado de imagen para ilustración estudiante graham francio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2181225"/>
            <a:ext cx="3625298" cy="447799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8206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accent3">
                    <a:lumMod val="50000"/>
                  </a:schemeClr>
                </a:solidFill>
              </a:rPr>
              <a:t>¿Para qué nos sirve soñar?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10155" y="1510747"/>
            <a:ext cx="9139099" cy="788505"/>
          </a:xfrm>
        </p:spPr>
        <p:txBody>
          <a:bodyPr>
            <a:normAutofit/>
          </a:bodyPr>
          <a:lstStyle/>
          <a:p>
            <a:pPr algn="ctr"/>
            <a:r>
              <a:rPr lang="es-MX" sz="2800" dirty="0" smtClean="0"/>
              <a:t>6. </a:t>
            </a:r>
            <a:r>
              <a:rPr lang="es-MX" sz="2800" dirty="0" smtClean="0">
                <a:solidFill>
                  <a:schemeClr val="accent3">
                    <a:lumMod val="50000"/>
                  </a:schemeClr>
                </a:solidFill>
              </a:rPr>
              <a:t>Agudizamos nuestro sentido de </a:t>
            </a:r>
            <a:r>
              <a:rPr lang="es-MX" sz="2800" b="1" dirty="0" smtClean="0">
                <a:solidFill>
                  <a:schemeClr val="accent3">
                    <a:lumMod val="50000"/>
                  </a:schemeClr>
                </a:solidFill>
              </a:rPr>
              <a:t>curiosidad </a:t>
            </a:r>
            <a:endParaRPr lang="es-MX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Imagen 3" descr="Resultado de imagen para ilustración estudiante graham francio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053" y="2172528"/>
            <a:ext cx="3379304" cy="4526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44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4100" y="1407881"/>
            <a:ext cx="10469525" cy="779388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accent3">
                    <a:lumMod val="50000"/>
                  </a:schemeClr>
                </a:solidFill>
              </a:rPr>
              <a:t>7</a:t>
            </a:r>
            <a:r>
              <a:rPr lang="es-MX" sz="3200" dirty="0" smtClean="0">
                <a:solidFill>
                  <a:schemeClr val="accent3">
                    <a:lumMod val="50000"/>
                  </a:schemeClr>
                </a:solidFill>
              </a:rPr>
              <a:t>. Contribuye a construir nuestra </a:t>
            </a:r>
            <a:r>
              <a:rPr lang="es-MX" sz="3200" b="1" dirty="0" smtClean="0">
                <a:solidFill>
                  <a:schemeClr val="accent3">
                    <a:lumMod val="50000"/>
                  </a:schemeClr>
                </a:solidFill>
              </a:rPr>
              <a:t>identidad</a:t>
            </a:r>
            <a:endParaRPr lang="es-MX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Imagen 4" descr="Resultado de imagen para métaforas visual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25" y="2369976"/>
            <a:ext cx="5423795" cy="41600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784100" y="709127"/>
            <a:ext cx="9617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accent3">
                    <a:lumMod val="50000"/>
                  </a:schemeClr>
                </a:solidFill>
              </a:rPr>
              <a:t>¿Para qué nos sirve soñar?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52197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2474" y="1333237"/>
            <a:ext cx="9782138" cy="779388"/>
          </a:xfrm>
        </p:spPr>
        <p:txBody>
          <a:bodyPr>
            <a:noAutofit/>
          </a:bodyPr>
          <a:lstStyle/>
          <a:p>
            <a:pPr algn="ctr"/>
            <a:r>
              <a:rPr lang="es-MX" sz="3200" dirty="0">
                <a:solidFill>
                  <a:schemeClr val="accent3">
                    <a:lumMod val="50000"/>
                  </a:schemeClr>
                </a:solidFill>
              </a:rPr>
              <a:t>8</a:t>
            </a:r>
            <a:r>
              <a:rPr lang="es-MX" sz="3200" dirty="0" smtClean="0">
                <a:solidFill>
                  <a:schemeClr val="accent3">
                    <a:lumMod val="50000"/>
                  </a:schemeClr>
                </a:solidFill>
              </a:rPr>
              <a:t>. Es lo que nos permite realizar un </a:t>
            </a:r>
            <a:r>
              <a:rPr lang="es-MX" sz="3200" b="1" dirty="0" smtClean="0">
                <a:solidFill>
                  <a:schemeClr val="accent3">
                    <a:lumMod val="50000"/>
                  </a:schemeClr>
                </a:solidFill>
              </a:rPr>
              <a:t>balance</a:t>
            </a:r>
            <a:r>
              <a:rPr lang="es-MX" sz="3200" dirty="0" smtClean="0">
                <a:solidFill>
                  <a:schemeClr val="accent3">
                    <a:lumMod val="50000"/>
                  </a:schemeClr>
                </a:solidFill>
              </a:rPr>
              <a:t> de nuestra vida</a:t>
            </a:r>
            <a:endParaRPr lang="es-MX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Imagen 3" descr="Resultado de imagen para balanza antigua ilustracion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93" y="2264735"/>
            <a:ext cx="8654901" cy="45932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1784100" y="709127"/>
            <a:ext cx="9617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accent3">
                    <a:lumMod val="50000"/>
                  </a:schemeClr>
                </a:solidFill>
              </a:rPr>
              <a:t>¿Para qué nos sirve soñar?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73172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3508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accent3">
                    <a:lumMod val="50000"/>
                  </a:schemeClr>
                </a:solidFill>
              </a:rPr>
              <a:t>¿Para qué nos sirve soñar?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07705" y="1477618"/>
            <a:ext cx="9318003" cy="768626"/>
          </a:xfrm>
        </p:spPr>
        <p:txBody>
          <a:bodyPr>
            <a:normAutofit/>
          </a:bodyPr>
          <a:lstStyle/>
          <a:p>
            <a:pPr algn="ctr"/>
            <a:r>
              <a:rPr lang="es-MX" sz="2800" dirty="0">
                <a:solidFill>
                  <a:schemeClr val="accent3">
                    <a:lumMod val="50000"/>
                  </a:schemeClr>
                </a:solidFill>
              </a:rPr>
              <a:t>9</a:t>
            </a:r>
            <a:r>
              <a:rPr lang="es-MX" sz="2800" dirty="0" smtClean="0">
                <a:solidFill>
                  <a:schemeClr val="accent3">
                    <a:lumMod val="50000"/>
                  </a:schemeClr>
                </a:solidFill>
              </a:rPr>
              <a:t>. Nos proporciona bienestar</a:t>
            </a:r>
            <a:endParaRPr lang="es-MX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Imagen 3" descr="Resultado de imagen para ilustraciones sobre plenitu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075" y="2246244"/>
            <a:ext cx="4717732" cy="42576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8460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7611" y="65315"/>
            <a:ext cx="8911687" cy="573319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Beneficios de desarrollar nuestro bienestar</a:t>
            </a:r>
            <a:endParaRPr lang="es-MX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11085" y="638634"/>
            <a:ext cx="5921829" cy="5936338"/>
          </a:xfrm>
        </p:spPr>
        <p:txBody>
          <a:bodyPr>
            <a:noAutofit/>
          </a:bodyPr>
          <a:lstStyle/>
          <a:p>
            <a:r>
              <a:rPr lang="es-MX" sz="2000" dirty="0" smtClean="0">
                <a:solidFill>
                  <a:schemeClr val="accent3">
                    <a:lumMod val="50000"/>
                  </a:schemeClr>
                </a:solidFill>
              </a:rPr>
              <a:t>Incremento de sentido de </a:t>
            </a:r>
            <a:r>
              <a:rPr lang="es-MX" sz="2000" b="1" dirty="0" smtClean="0">
                <a:solidFill>
                  <a:schemeClr val="accent3">
                    <a:lumMod val="50000"/>
                  </a:schemeClr>
                </a:solidFill>
              </a:rPr>
              <a:t>esperanza</a:t>
            </a:r>
          </a:p>
          <a:p>
            <a:r>
              <a:rPr lang="es-MX" sz="2000" dirty="0" smtClean="0">
                <a:solidFill>
                  <a:schemeClr val="accent3">
                    <a:lumMod val="50000"/>
                  </a:schemeClr>
                </a:solidFill>
              </a:rPr>
              <a:t>Mejores</a:t>
            </a:r>
            <a:r>
              <a:rPr lang="es-MX" sz="2000" b="1" dirty="0" smtClean="0">
                <a:solidFill>
                  <a:schemeClr val="accent3">
                    <a:lumMod val="50000"/>
                  </a:schemeClr>
                </a:solidFill>
              </a:rPr>
              <a:t> relaciones interpersonales</a:t>
            </a:r>
          </a:p>
          <a:p>
            <a:r>
              <a:rPr lang="es-MX" sz="2000" dirty="0" smtClean="0">
                <a:solidFill>
                  <a:schemeClr val="accent3">
                    <a:lumMod val="50000"/>
                  </a:schemeClr>
                </a:solidFill>
              </a:rPr>
              <a:t>Aumento de </a:t>
            </a:r>
            <a:r>
              <a:rPr lang="es-MX" sz="2000" b="1" dirty="0" smtClean="0">
                <a:solidFill>
                  <a:schemeClr val="accent3">
                    <a:lumMod val="50000"/>
                  </a:schemeClr>
                </a:solidFill>
              </a:rPr>
              <a:t>resiliencia</a:t>
            </a:r>
          </a:p>
          <a:p>
            <a:r>
              <a:rPr lang="es-MX" sz="2000" dirty="0" smtClean="0">
                <a:solidFill>
                  <a:schemeClr val="accent3">
                    <a:lumMod val="50000"/>
                  </a:schemeClr>
                </a:solidFill>
              </a:rPr>
              <a:t>Mejor </a:t>
            </a:r>
            <a:r>
              <a:rPr lang="es-MX" sz="2000" b="1" dirty="0" smtClean="0">
                <a:solidFill>
                  <a:schemeClr val="accent3">
                    <a:lumMod val="50000"/>
                  </a:schemeClr>
                </a:solidFill>
              </a:rPr>
              <a:t>manejo</a:t>
            </a:r>
            <a:r>
              <a:rPr lang="es-MX" sz="2000" dirty="0" smtClean="0">
                <a:solidFill>
                  <a:schemeClr val="accent3">
                    <a:lumMod val="50000"/>
                  </a:schemeClr>
                </a:solidFill>
              </a:rPr>
              <a:t> del </a:t>
            </a:r>
            <a:r>
              <a:rPr lang="es-MX" sz="2000" b="1" dirty="0" smtClean="0">
                <a:solidFill>
                  <a:schemeClr val="accent3">
                    <a:lumMod val="50000"/>
                  </a:schemeClr>
                </a:solidFill>
              </a:rPr>
              <a:t>fracaso, la frustración, miedo, enojo, estrés</a:t>
            </a:r>
          </a:p>
          <a:p>
            <a:r>
              <a:rPr lang="es-MX" sz="2000" dirty="0" smtClean="0">
                <a:solidFill>
                  <a:schemeClr val="accent3">
                    <a:lumMod val="50000"/>
                  </a:schemeClr>
                </a:solidFill>
              </a:rPr>
              <a:t>Desarrollo de </a:t>
            </a:r>
            <a:r>
              <a:rPr lang="es-MX" sz="2000" b="1" dirty="0" smtClean="0">
                <a:solidFill>
                  <a:schemeClr val="accent3">
                    <a:lumMod val="50000"/>
                  </a:schemeClr>
                </a:solidFill>
              </a:rPr>
              <a:t>empatía</a:t>
            </a:r>
          </a:p>
          <a:p>
            <a:r>
              <a:rPr lang="es-MX" sz="2000" dirty="0" smtClean="0">
                <a:solidFill>
                  <a:schemeClr val="accent3">
                    <a:lumMod val="50000"/>
                  </a:schemeClr>
                </a:solidFill>
              </a:rPr>
              <a:t>Mayor </a:t>
            </a:r>
            <a:r>
              <a:rPr lang="es-MX" sz="2000" b="1" dirty="0" smtClean="0">
                <a:solidFill>
                  <a:schemeClr val="accent3">
                    <a:lumMod val="50000"/>
                  </a:schemeClr>
                </a:solidFill>
              </a:rPr>
              <a:t>perseverancia</a:t>
            </a:r>
          </a:p>
          <a:p>
            <a:r>
              <a:rPr lang="es-MX" sz="2000" dirty="0" smtClean="0">
                <a:solidFill>
                  <a:schemeClr val="accent3">
                    <a:lumMod val="50000"/>
                  </a:schemeClr>
                </a:solidFill>
              </a:rPr>
              <a:t>Mejores procesos de </a:t>
            </a:r>
            <a:r>
              <a:rPr lang="es-MX" sz="2000" b="1" dirty="0" smtClean="0">
                <a:solidFill>
                  <a:schemeClr val="accent3">
                    <a:lumMod val="50000"/>
                  </a:schemeClr>
                </a:solidFill>
              </a:rPr>
              <a:t>razonamiento y                                                                      toma de decisiones</a:t>
            </a:r>
          </a:p>
          <a:p>
            <a:r>
              <a:rPr lang="es-MX" sz="2000" dirty="0" smtClean="0">
                <a:solidFill>
                  <a:schemeClr val="accent3">
                    <a:lumMod val="50000"/>
                  </a:schemeClr>
                </a:solidFill>
              </a:rPr>
              <a:t>Agudización de la </a:t>
            </a:r>
            <a:r>
              <a:rPr lang="es-MX" sz="2000" b="1" dirty="0" smtClean="0">
                <a:solidFill>
                  <a:schemeClr val="accent3">
                    <a:lumMod val="50000"/>
                  </a:schemeClr>
                </a:solidFill>
              </a:rPr>
              <a:t>curiosidad, motivación</a:t>
            </a:r>
          </a:p>
          <a:p>
            <a:r>
              <a:rPr lang="es-MX" sz="2000" dirty="0" smtClean="0">
                <a:solidFill>
                  <a:schemeClr val="accent3">
                    <a:lumMod val="50000"/>
                  </a:schemeClr>
                </a:solidFill>
              </a:rPr>
              <a:t>Incremento de la </a:t>
            </a:r>
            <a:r>
              <a:rPr lang="es-MX" sz="2000" b="1" dirty="0" smtClean="0">
                <a:solidFill>
                  <a:schemeClr val="accent3">
                    <a:lumMod val="50000"/>
                  </a:schemeClr>
                </a:solidFill>
              </a:rPr>
              <a:t>creatividad</a:t>
            </a:r>
            <a:r>
              <a:rPr lang="es-MX" sz="2000" dirty="0" smtClean="0">
                <a:solidFill>
                  <a:schemeClr val="accent3">
                    <a:lumMod val="50000"/>
                  </a:schemeClr>
                </a:solidFill>
              </a:rPr>
              <a:t> y                                                                   capacidad de </a:t>
            </a:r>
            <a:r>
              <a:rPr lang="es-MX" sz="2000" b="1" dirty="0" smtClean="0">
                <a:solidFill>
                  <a:schemeClr val="accent3">
                    <a:lumMod val="50000"/>
                  </a:schemeClr>
                </a:solidFill>
              </a:rPr>
              <a:t>innovación</a:t>
            </a:r>
          </a:p>
          <a:p>
            <a:r>
              <a:rPr lang="es-MX" sz="2000" b="1" dirty="0" smtClean="0">
                <a:solidFill>
                  <a:schemeClr val="accent3">
                    <a:lumMod val="50000"/>
                  </a:schemeClr>
                </a:solidFill>
              </a:rPr>
              <a:t>Menor desgaste </a:t>
            </a:r>
            <a:r>
              <a:rPr lang="es-MX" sz="2000" dirty="0" smtClean="0">
                <a:solidFill>
                  <a:schemeClr val="accent3">
                    <a:lumMod val="50000"/>
                  </a:schemeClr>
                </a:solidFill>
              </a:rPr>
              <a:t>laboral</a:t>
            </a:r>
          </a:p>
          <a:p>
            <a:r>
              <a:rPr lang="es-MX" sz="2000" dirty="0" smtClean="0">
                <a:solidFill>
                  <a:schemeClr val="accent3">
                    <a:lumMod val="50000"/>
                  </a:schemeClr>
                </a:solidFill>
              </a:rPr>
              <a:t>Mayor </a:t>
            </a:r>
            <a:r>
              <a:rPr lang="es-MX" sz="2000" b="1" dirty="0" smtClean="0">
                <a:solidFill>
                  <a:schemeClr val="accent3">
                    <a:lumMod val="50000"/>
                  </a:schemeClr>
                </a:solidFill>
              </a:rPr>
              <a:t>calidad de vida</a:t>
            </a:r>
          </a:p>
          <a:p>
            <a:r>
              <a:rPr lang="es-MX" sz="2000" dirty="0" smtClean="0">
                <a:solidFill>
                  <a:schemeClr val="accent3">
                    <a:lumMod val="50000"/>
                  </a:schemeClr>
                </a:solidFill>
              </a:rPr>
              <a:t>Mejor</a:t>
            </a:r>
            <a:r>
              <a:rPr lang="es-MX" sz="2000" b="1" dirty="0" smtClean="0">
                <a:solidFill>
                  <a:schemeClr val="accent3">
                    <a:lumMod val="50000"/>
                  </a:schemeClr>
                </a:solidFill>
              </a:rPr>
              <a:t> salud</a:t>
            </a:r>
            <a:endParaRPr lang="es-MX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Imagen 4" descr="Resultado de imagen para ilustraciones graham francio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914" y="914401"/>
            <a:ext cx="4463143" cy="5660571"/>
          </a:xfrm>
          <a:prstGeom prst="rect">
            <a:avLst/>
          </a:prstGeom>
          <a:noFill/>
          <a:ln>
            <a:solidFill>
              <a:srgbClr val="758EDD"/>
            </a:solidFill>
          </a:ln>
        </p:spPr>
      </p:pic>
    </p:spTree>
    <p:extLst>
      <p:ext uri="{BB962C8B-B14F-4D97-AF65-F5344CB8AC3E}">
        <p14:creationId xmlns:p14="http://schemas.microsoft.com/office/powerpoint/2010/main" val="370272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0365" y="229267"/>
            <a:ext cx="8095395" cy="737338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Lineamientos generales</a:t>
            </a:r>
            <a:endParaRPr lang="es-MX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10 Imagen" descr="http://previews.123rf.com/images/deniskot/deniskot1307/deniskot130700006/20722801-3d-render-of-no-cell-phone-sign-isolated-on-white-background-Stock-Photo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446" y="966605"/>
            <a:ext cx="1743230" cy="1315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Resultado de imagen para ilustraciones inés vilp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2423477"/>
            <a:ext cx="6934200" cy="41805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Llamada rectangular redondeada 2"/>
          <p:cNvSpPr/>
          <p:nvPr/>
        </p:nvSpPr>
        <p:spPr>
          <a:xfrm>
            <a:off x="9584685" y="1739899"/>
            <a:ext cx="1882143" cy="683577"/>
          </a:xfrm>
          <a:prstGeom prst="wedgeRoundRectCallout">
            <a:avLst>
              <a:gd name="adj1" fmla="val -177455"/>
              <a:gd name="adj2" fmla="val 189714"/>
              <a:gd name="adj3" fmla="val 1666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2"/>
                </a:solidFill>
              </a:rPr>
              <a:t>a</a:t>
            </a:r>
            <a:r>
              <a:rPr lang="es-MX" dirty="0" smtClean="0">
                <a:solidFill>
                  <a:schemeClr val="tx2"/>
                </a:solidFill>
              </a:rPr>
              <a:t>brir posibilidades</a:t>
            </a: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6" name="Llamada rectangular redondeada 5"/>
          <p:cNvSpPr/>
          <p:nvPr/>
        </p:nvSpPr>
        <p:spPr>
          <a:xfrm>
            <a:off x="1600201" y="4381500"/>
            <a:ext cx="1168400" cy="558800"/>
          </a:xfrm>
          <a:prstGeom prst="wedgeRoundRectCallout">
            <a:avLst>
              <a:gd name="adj1" fmla="val 169635"/>
              <a:gd name="adj2" fmla="val 69318"/>
              <a:gd name="adj3" fmla="val 1666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2"/>
                </a:solidFill>
              </a:rPr>
              <a:t>gozar</a:t>
            </a:r>
            <a:endParaRPr lang="es-MX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3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8610"/>
          </a:xfrm>
        </p:spPr>
        <p:txBody>
          <a:bodyPr/>
          <a:lstStyle/>
          <a:p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Las sombras que nos impiden soñar</a:t>
            </a:r>
            <a:endParaRPr lang="es-MX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08923" y="1868557"/>
            <a:ext cx="4909929" cy="2964701"/>
          </a:xfrm>
        </p:spPr>
        <p:txBody>
          <a:bodyPr>
            <a:noAutofit/>
          </a:bodyPr>
          <a:lstStyle/>
          <a:p>
            <a:r>
              <a:rPr lang="es-MX" sz="2800" dirty="0" smtClean="0">
                <a:solidFill>
                  <a:schemeClr val="accent3">
                    <a:lumMod val="50000"/>
                  </a:schemeClr>
                </a:solidFill>
              </a:rPr>
              <a:t>Necesidad de </a:t>
            </a:r>
            <a:r>
              <a:rPr lang="es-MX" sz="2800" b="1" dirty="0" smtClean="0">
                <a:solidFill>
                  <a:schemeClr val="accent3">
                    <a:lumMod val="50000"/>
                  </a:schemeClr>
                </a:solidFill>
              </a:rPr>
              <a:t>sobrevivencia</a:t>
            </a:r>
          </a:p>
          <a:p>
            <a:pPr marL="0" indent="0">
              <a:buNone/>
            </a:pPr>
            <a:endParaRPr lang="es-MX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MX" sz="2800" b="1" dirty="0" smtClean="0">
                <a:solidFill>
                  <a:schemeClr val="accent3">
                    <a:lumMod val="50000"/>
                  </a:schemeClr>
                </a:solidFill>
              </a:rPr>
              <a:t>Experiencias dolorosas, o frustrantes </a:t>
            </a:r>
            <a:r>
              <a:rPr lang="es-MX" sz="2800" dirty="0" smtClean="0">
                <a:solidFill>
                  <a:schemeClr val="accent3">
                    <a:lumMod val="50000"/>
                  </a:schemeClr>
                </a:solidFill>
              </a:rPr>
              <a:t>que generan </a:t>
            </a:r>
            <a:r>
              <a:rPr lang="es-MX" sz="2800" b="1" dirty="0" smtClean="0">
                <a:solidFill>
                  <a:schemeClr val="accent3">
                    <a:lumMod val="50000"/>
                  </a:schemeClr>
                </a:solidFill>
              </a:rPr>
              <a:t>desesperanza</a:t>
            </a:r>
          </a:p>
          <a:p>
            <a:pPr marL="0" indent="0">
              <a:buNone/>
            </a:pPr>
            <a:r>
              <a:rPr lang="es-MX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MX" sz="2800" dirty="0" smtClean="0">
                <a:solidFill>
                  <a:schemeClr val="accent3">
                    <a:lumMod val="50000"/>
                  </a:schemeClr>
                </a:solidFill>
              </a:rPr>
              <a:t>    (Experimento de la desesperanza por falta de control), </a:t>
            </a:r>
            <a:endParaRPr lang="es-MX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Imagen 3" descr="Resultado de imagen para personaje  de monstruo ilustració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343" y="1611085"/>
            <a:ext cx="4724400" cy="4898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538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06516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Estrategias para soñar</a:t>
            </a:r>
            <a:endParaRPr lang="es-MX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65513" y="1396006"/>
            <a:ext cx="9139099" cy="755374"/>
          </a:xfrm>
        </p:spPr>
        <p:txBody>
          <a:bodyPr>
            <a:normAutofit/>
          </a:bodyPr>
          <a:lstStyle/>
          <a:p>
            <a:pPr algn="ctr"/>
            <a:r>
              <a:rPr lang="es-MX" sz="2800" dirty="0" smtClean="0">
                <a:solidFill>
                  <a:schemeClr val="accent3">
                    <a:lumMod val="50000"/>
                  </a:schemeClr>
                </a:solidFill>
              </a:rPr>
              <a:t>1. Fomentar el escaneo interno de pasiones</a:t>
            </a:r>
            <a:endParaRPr lang="es-MX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Imagen 4" descr="Resultado de imagen para ilustraciones pablo bernascon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16759"/>
            <a:ext cx="3677478" cy="462258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9692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06516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Estrategias para soñar</a:t>
            </a:r>
            <a:endParaRPr lang="es-MX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65513" y="1530626"/>
            <a:ext cx="9139099" cy="755374"/>
          </a:xfrm>
        </p:spPr>
        <p:txBody>
          <a:bodyPr>
            <a:normAutofit/>
          </a:bodyPr>
          <a:lstStyle/>
          <a:p>
            <a:pPr algn="ctr"/>
            <a:r>
              <a:rPr lang="es-MX" sz="28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s-MX" sz="2800" dirty="0" smtClean="0">
                <a:solidFill>
                  <a:schemeClr val="accent3">
                    <a:lumMod val="50000"/>
                  </a:schemeClr>
                </a:solidFill>
              </a:rPr>
              <a:t>. Practicar la experimentación</a:t>
            </a:r>
            <a:endParaRPr lang="es-MX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Imagen 3" descr="Resultado de imagen para ilustraciones graham francios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662" y="2286000"/>
            <a:ext cx="4114800" cy="433346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9707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66760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accent3">
                    <a:lumMod val="50000"/>
                  </a:schemeClr>
                </a:solidFill>
              </a:rPr>
              <a:t>Estrategias para soñar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30186" y="1490870"/>
            <a:ext cx="8915400" cy="815008"/>
          </a:xfrm>
        </p:spPr>
        <p:txBody>
          <a:bodyPr>
            <a:normAutofit/>
          </a:bodyPr>
          <a:lstStyle/>
          <a:p>
            <a:pPr algn="ctr"/>
            <a:r>
              <a:rPr lang="es-MX" sz="2800" dirty="0" smtClean="0">
                <a:solidFill>
                  <a:schemeClr val="accent3">
                    <a:lumMod val="50000"/>
                  </a:schemeClr>
                </a:solidFill>
              </a:rPr>
              <a:t>3.Desarrollar planes de </a:t>
            </a:r>
            <a:r>
              <a:rPr lang="es-MX" sz="2800" smtClean="0">
                <a:solidFill>
                  <a:schemeClr val="accent3">
                    <a:lumMod val="50000"/>
                  </a:schemeClr>
                </a:solidFill>
              </a:rPr>
              <a:t>acción concretos</a:t>
            </a:r>
            <a:endParaRPr lang="es-MX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Imagen 4" descr="Resultado de imagen para graham franci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461" y="2027583"/>
            <a:ext cx="5685182" cy="4611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0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8159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accent3">
                    <a:lumMod val="50000"/>
                  </a:schemeClr>
                </a:solidFill>
              </a:rPr>
              <a:t>Estrategias para soñar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90443" y="1362269"/>
            <a:ext cx="9516649" cy="669234"/>
          </a:xfrm>
        </p:spPr>
        <p:txBody>
          <a:bodyPr>
            <a:normAutofit/>
          </a:bodyPr>
          <a:lstStyle/>
          <a:p>
            <a:r>
              <a:rPr lang="es-MX" sz="2800" dirty="0" smtClean="0"/>
              <a:t>4</a:t>
            </a:r>
            <a:r>
              <a:rPr lang="es-MX" sz="2800" dirty="0" smtClean="0">
                <a:solidFill>
                  <a:schemeClr val="accent3">
                    <a:lumMod val="50000"/>
                  </a:schemeClr>
                </a:solidFill>
              </a:rPr>
              <a:t>. Explicitar las altas expectativas a los estudiantes</a:t>
            </a:r>
            <a:endParaRPr lang="es-MX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Imagen 3" descr="Resultado de imagen para persona pensando ilustració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78" y="2206486"/>
            <a:ext cx="4929809" cy="4353339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7975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6881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accent3">
                    <a:lumMod val="50000"/>
                  </a:schemeClr>
                </a:solidFill>
              </a:rPr>
              <a:t>Estrategias para soñar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92255" y="1470991"/>
            <a:ext cx="8915400" cy="1371600"/>
          </a:xfrm>
        </p:spPr>
        <p:txBody>
          <a:bodyPr>
            <a:normAutofit/>
          </a:bodyPr>
          <a:lstStyle/>
          <a:p>
            <a:r>
              <a:rPr lang="es-MX" sz="2800" dirty="0" smtClean="0">
                <a:solidFill>
                  <a:schemeClr val="accent3">
                    <a:lumMod val="50000"/>
                  </a:schemeClr>
                </a:solidFill>
              </a:rPr>
              <a:t>5. Fortalecer la </a:t>
            </a:r>
            <a:r>
              <a:rPr lang="es-MX" sz="2800" b="1" dirty="0" smtClean="0">
                <a:solidFill>
                  <a:schemeClr val="accent3">
                    <a:lumMod val="50000"/>
                  </a:schemeClr>
                </a:solidFill>
              </a:rPr>
              <a:t>confianza</a:t>
            </a:r>
            <a:r>
              <a:rPr lang="es-MX" sz="2800" dirty="0" smtClean="0">
                <a:solidFill>
                  <a:schemeClr val="accent3">
                    <a:lumMod val="50000"/>
                  </a:schemeClr>
                </a:solidFill>
              </a:rPr>
              <a:t> en los estudiantes a través de elogios justificados concretos</a:t>
            </a:r>
            <a:endParaRPr lang="es-MX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Imagen 3" descr="Resultado de imagen para graham franci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366" y="2504660"/>
            <a:ext cx="4512364" cy="4353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13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06516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accent3">
                    <a:lumMod val="50000"/>
                  </a:schemeClr>
                </a:solidFill>
              </a:rPr>
              <a:t>Estrategias para soñar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31875" y="1351721"/>
            <a:ext cx="9198734" cy="1133061"/>
          </a:xfrm>
        </p:spPr>
        <p:txBody>
          <a:bodyPr>
            <a:normAutofit/>
          </a:bodyPr>
          <a:lstStyle/>
          <a:p>
            <a:pPr algn="ctr"/>
            <a:r>
              <a:rPr lang="es-MX" sz="2800" dirty="0" smtClean="0">
                <a:solidFill>
                  <a:schemeClr val="accent3">
                    <a:lumMod val="50000"/>
                  </a:schemeClr>
                </a:solidFill>
              </a:rPr>
              <a:t>6. Construir ambientes nutricios de trabajo en el aula: cooperación en vez de competencia</a:t>
            </a:r>
            <a:endParaRPr lang="es-MX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Imagen 3" descr="Resultado de imagen para ilustraciones inés vilp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2258237"/>
            <a:ext cx="8737684" cy="4599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4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86638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accent3">
                    <a:lumMod val="50000"/>
                  </a:schemeClr>
                </a:solidFill>
              </a:rPr>
              <a:t>Estrategias para soñar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05878" y="1510748"/>
            <a:ext cx="9198734" cy="1033669"/>
          </a:xfrm>
        </p:spPr>
        <p:txBody>
          <a:bodyPr>
            <a:normAutofit/>
          </a:bodyPr>
          <a:lstStyle/>
          <a:p>
            <a:pPr algn="ctr"/>
            <a:r>
              <a:rPr lang="es-MX" sz="2800" dirty="0"/>
              <a:t>7</a:t>
            </a:r>
            <a:r>
              <a:rPr lang="es-MX" sz="2800" dirty="0" smtClean="0">
                <a:solidFill>
                  <a:schemeClr val="accent3">
                    <a:lumMod val="50000"/>
                  </a:schemeClr>
                </a:solidFill>
              </a:rPr>
              <a:t>. Fortalecer la capacidad de </a:t>
            </a:r>
            <a:r>
              <a:rPr lang="es-MX" sz="2800" b="1" dirty="0" smtClean="0">
                <a:solidFill>
                  <a:schemeClr val="accent3">
                    <a:lumMod val="50000"/>
                  </a:schemeClr>
                </a:solidFill>
              </a:rPr>
              <a:t>gozo</a:t>
            </a:r>
            <a:r>
              <a:rPr lang="es-MX" sz="2800" dirty="0" smtClean="0">
                <a:solidFill>
                  <a:schemeClr val="accent3">
                    <a:lumMod val="50000"/>
                  </a:schemeClr>
                </a:solidFill>
              </a:rPr>
              <a:t> por los procesos </a:t>
            </a:r>
            <a:endParaRPr lang="es-MX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Imagen 4" descr="Resultado de imagen para ilustraciones felicida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165" y="2544417"/>
            <a:ext cx="4319739" cy="4114799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6178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7612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accent3">
                    <a:lumMod val="50000"/>
                  </a:schemeClr>
                </a:solidFill>
              </a:rPr>
              <a:t>Estrategias para soñar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70551" y="1537252"/>
            <a:ext cx="8915400" cy="967409"/>
          </a:xfrm>
        </p:spPr>
        <p:txBody>
          <a:bodyPr>
            <a:normAutofit/>
          </a:bodyPr>
          <a:lstStyle/>
          <a:p>
            <a:r>
              <a:rPr lang="es-MX" sz="2800" dirty="0"/>
              <a:t>8</a:t>
            </a:r>
            <a:r>
              <a:rPr lang="es-MX" sz="2800" dirty="0" smtClean="0">
                <a:solidFill>
                  <a:schemeClr val="accent3">
                    <a:lumMod val="50000"/>
                  </a:schemeClr>
                </a:solidFill>
              </a:rPr>
              <a:t>. Desarrollar nuestra capacidad lúdica</a:t>
            </a:r>
            <a:endParaRPr lang="es-MX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Imagen 3" descr="Resultado de imagen para ilustración Maise Paradise Shearr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365" y="2214563"/>
            <a:ext cx="3955774" cy="420611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426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7368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accent3">
                    <a:lumMod val="50000"/>
                  </a:schemeClr>
                </a:solidFill>
              </a:rPr>
              <a:t>Estrategias para soñar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11525" y="1391478"/>
            <a:ext cx="8915400" cy="1152939"/>
          </a:xfrm>
        </p:spPr>
        <p:txBody>
          <a:bodyPr>
            <a:normAutofit/>
          </a:bodyPr>
          <a:lstStyle/>
          <a:p>
            <a:pPr algn="ctr"/>
            <a:r>
              <a:rPr lang="es-MX" sz="2800" dirty="0" smtClean="0"/>
              <a:t>9. </a:t>
            </a:r>
            <a:r>
              <a:rPr lang="es-MX" sz="2800" dirty="0" smtClean="0">
                <a:solidFill>
                  <a:schemeClr val="accent3">
                    <a:lumMod val="50000"/>
                  </a:schemeClr>
                </a:solidFill>
              </a:rPr>
              <a:t>Cultivar la capacidad de soñar en nosotros mismos</a:t>
            </a:r>
            <a:endParaRPr lang="es-MX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Imagen 3" descr="Imagen relaciona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417" y="2385391"/>
            <a:ext cx="4333461" cy="4234069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94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7612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Objetivos</a:t>
            </a:r>
            <a:endParaRPr lang="es-MX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08922" y="1351722"/>
            <a:ext cx="9695690" cy="2369930"/>
          </a:xfrm>
        </p:spPr>
        <p:txBody>
          <a:bodyPr/>
          <a:lstStyle/>
          <a:p>
            <a:r>
              <a:rPr lang="es-MX" sz="2800" dirty="0" smtClean="0">
                <a:solidFill>
                  <a:schemeClr val="accent3">
                    <a:lumMod val="50000"/>
                  </a:schemeClr>
                </a:solidFill>
              </a:rPr>
              <a:t>Sensibilizar a los docentes y directivos sobre la importancia del </a:t>
            </a:r>
            <a:r>
              <a:rPr lang="es-MX" sz="2800" b="1" dirty="0" smtClean="0">
                <a:solidFill>
                  <a:schemeClr val="accent3">
                    <a:lumMod val="50000"/>
                  </a:schemeClr>
                </a:solidFill>
              </a:rPr>
              <a:t>soñar</a:t>
            </a:r>
          </a:p>
          <a:p>
            <a:r>
              <a:rPr lang="es-MX" sz="2800" dirty="0" smtClean="0">
                <a:solidFill>
                  <a:schemeClr val="accent3">
                    <a:lumMod val="50000"/>
                  </a:schemeClr>
                </a:solidFill>
              </a:rPr>
              <a:t>Brindar </a:t>
            </a:r>
            <a:r>
              <a:rPr lang="es-MX" sz="2800" b="1" dirty="0" smtClean="0">
                <a:solidFill>
                  <a:schemeClr val="accent3">
                    <a:lumMod val="50000"/>
                  </a:schemeClr>
                </a:solidFill>
              </a:rPr>
              <a:t>herramientas </a:t>
            </a:r>
            <a:r>
              <a:rPr lang="es-MX" sz="2800" dirty="0" smtClean="0">
                <a:solidFill>
                  <a:schemeClr val="accent3">
                    <a:lumMod val="50000"/>
                  </a:schemeClr>
                </a:solidFill>
              </a:rPr>
              <a:t>que ayudan a docentes y estudiantes a soñar</a:t>
            </a:r>
            <a:endParaRPr lang="es-MX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Imagen 3" descr="Imagen relaciona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40100"/>
            <a:ext cx="2679700" cy="3193097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291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9265" y="1446732"/>
            <a:ext cx="3564294" cy="3382550"/>
          </a:xfrm>
        </p:spPr>
        <p:txBody>
          <a:bodyPr>
            <a:normAutofit/>
          </a:bodyPr>
          <a:lstStyle/>
          <a:p>
            <a:pPr algn="ctr"/>
            <a:r>
              <a:rPr lang="es-MX" sz="2800" dirty="0" smtClean="0">
                <a:solidFill>
                  <a:schemeClr val="accent3">
                    <a:lumMod val="50000"/>
                  </a:schemeClr>
                </a:solidFill>
              </a:rPr>
              <a:t>Enseñar a soñar implica                         aprender amorosamente con otros</a:t>
            </a:r>
            <a:endParaRPr lang="es-MX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Marcador de contenido 3" descr="Resultado de imagen para ilustraciones amor graham francios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39" y="1446732"/>
            <a:ext cx="4217437" cy="43533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4804061" y="6046208"/>
            <a:ext cx="315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3">
                    <a:lumMod val="75000"/>
                  </a:schemeClr>
                </a:solidFill>
              </a:rPr>
              <a:t>ivonnekleink@gmail.com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519265" y="615820"/>
            <a:ext cx="8080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¡</a:t>
            </a:r>
            <a:r>
              <a:rPr lang="es-MX" sz="3200" dirty="0" smtClean="0">
                <a:solidFill>
                  <a:schemeClr val="accent3">
                    <a:lumMod val="50000"/>
                  </a:schemeClr>
                </a:solidFill>
              </a:rPr>
              <a:t>Gracias!</a:t>
            </a:r>
            <a:endParaRPr lang="es-MX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0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2822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Ruta a seguir</a:t>
            </a:r>
            <a:endParaRPr lang="es-MX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46243" y="1649896"/>
            <a:ext cx="9258369" cy="3677478"/>
          </a:xfrm>
        </p:spPr>
        <p:txBody>
          <a:bodyPr>
            <a:normAutofit/>
          </a:bodyPr>
          <a:lstStyle/>
          <a:p>
            <a:r>
              <a:rPr lang="es-MX" sz="3200" dirty="0" smtClean="0">
                <a:solidFill>
                  <a:schemeClr val="accent3">
                    <a:lumMod val="50000"/>
                  </a:schemeClr>
                </a:solidFill>
              </a:rPr>
              <a:t>¿Qué significa soñar?</a:t>
            </a:r>
          </a:p>
          <a:p>
            <a:r>
              <a:rPr lang="es-MX" sz="3200" dirty="0" smtClean="0">
                <a:solidFill>
                  <a:schemeClr val="accent3">
                    <a:lumMod val="50000"/>
                  </a:schemeClr>
                </a:solidFill>
              </a:rPr>
              <a:t>¿Qué está implicado en el soñar?</a:t>
            </a:r>
          </a:p>
          <a:p>
            <a:r>
              <a:rPr lang="es-MX" sz="3200" dirty="0" smtClean="0">
                <a:solidFill>
                  <a:schemeClr val="accent3">
                    <a:lumMod val="50000"/>
                  </a:schemeClr>
                </a:solidFill>
              </a:rPr>
              <a:t>¿Para qué nos sirve soñar?</a:t>
            </a:r>
          </a:p>
          <a:p>
            <a:r>
              <a:rPr lang="es-MX" sz="3200" dirty="0" smtClean="0">
                <a:solidFill>
                  <a:schemeClr val="accent3">
                    <a:lumMod val="50000"/>
                  </a:schemeClr>
                </a:solidFill>
              </a:rPr>
              <a:t>Relación entre soñar y el bienestar</a:t>
            </a:r>
          </a:p>
          <a:p>
            <a:r>
              <a:rPr lang="es-MX" sz="3200" dirty="0" smtClean="0">
                <a:solidFill>
                  <a:schemeClr val="accent3">
                    <a:lumMod val="50000"/>
                  </a:schemeClr>
                </a:solidFill>
              </a:rPr>
              <a:t>Los sombras que nos impiden soñar</a:t>
            </a:r>
          </a:p>
          <a:p>
            <a:r>
              <a:rPr lang="es-MX" sz="3200" dirty="0" smtClean="0">
                <a:solidFill>
                  <a:schemeClr val="accent3">
                    <a:lumMod val="50000"/>
                  </a:schemeClr>
                </a:solidFill>
              </a:rPr>
              <a:t>Estrategias para soñar</a:t>
            </a:r>
          </a:p>
          <a:p>
            <a:pPr marL="0" indent="0">
              <a:buNone/>
            </a:pPr>
            <a:endParaRPr lang="es-MX" sz="2400" dirty="0" smtClean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87089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785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¿Qué significa soñar?</a:t>
            </a:r>
            <a:endParaRPr lang="es-MX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3670" y="1311965"/>
            <a:ext cx="10952921" cy="821635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 smtClean="0">
                <a:solidFill>
                  <a:schemeClr val="accent3">
                    <a:lumMod val="50000"/>
                  </a:schemeClr>
                </a:solidFill>
              </a:rPr>
              <a:t>Imaginar</a:t>
            </a:r>
            <a:r>
              <a:rPr lang="es-MX" sz="2800" dirty="0" smtClean="0">
                <a:solidFill>
                  <a:schemeClr val="accent3">
                    <a:lumMod val="50000"/>
                  </a:schemeClr>
                </a:solidFill>
              </a:rPr>
              <a:t> que se puede realizar un proyecto, sueño o idea e </a:t>
            </a:r>
            <a:r>
              <a:rPr lang="es-MX" sz="2800" b="1" dirty="0" smtClean="0">
                <a:solidFill>
                  <a:schemeClr val="accent3">
                    <a:lumMod val="50000"/>
                  </a:schemeClr>
                </a:solidFill>
              </a:rPr>
              <a:t>intentarlo</a:t>
            </a:r>
            <a:endParaRPr lang="es-MX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Imagen 3" descr="Imagen relaciona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79" y="2298699"/>
            <a:ext cx="3935895" cy="4365709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6" name="CuadroTexto 5"/>
          <p:cNvSpPr txBox="1"/>
          <p:nvPr/>
        </p:nvSpPr>
        <p:spPr>
          <a:xfrm>
            <a:off x="9042400" y="2438400"/>
            <a:ext cx="1790700" cy="495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8826500" y="2590800"/>
            <a:ext cx="2248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accent3">
                    <a:lumMod val="50000"/>
                  </a:schemeClr>
                </a:solidFill>
              </a:rPr>
              <a:t>Ingredientes:</a:t>
            </a:r>
            <a:endParaRPr lang="es-MX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750300" y="3615214"/>
            <a:ext cx="258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3">
                    <a:lumMod val="50000"/>
                  </a:schemeClr>
                </a:solidFill>
              </a:rPr>
              <a:t>*</a:t>
            </a:r>
            <a:r>
              <a:rPr lang="es-MX" sz="2400" dirty="0" smtClean="0">
                <a:solidFill>
                  <a:schemeClr val="accent3">
                    <a:lumMod val="50000"/>
                  </a:schemeClr>
                </a:solidFill>
              </a:rPr>
              <a:t>  imaginación</a:t>
            </a:r>
            <a:endParaRPr lang="es-MX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743950" y="4038600"/>
            <a:ext cx="233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accent3">
                    <a:lumMod val="50000"/>
                  </a:schemeClr>
                </a:solidFill>
              </a:rPr>
              <a:t>*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s-MX" sz="2400" dirty="0" smtClean="0">
                <a:solidFill>
                  <a:schemeClr val="accent3">
                    <a:lumMod val="50000"/>
                  </a:schemeClr>
                </a:solidFill>
              </a:rPr>
              <a:t>conciencia</a:t>
            </a:r>
            <a:endParaRPr lang="es-MX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743950" y="4481553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accent3">
                    <a:lumMod val="50000"/>
                  </a:schemeClr>
                </a:solidFill>
              </a:rPr>
              <a:t>*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s-MX" sz="2400" dirty="0" smtClean="0">
                <a:solidFill>
                  <a:schemeClr val="accent3">
                    <a:lumMod val="50000"/>
                  </a:schemeClr>
                </a:solidFill>
              </a:rPr>
              <a:t>acción</a:t>
            </a:r>
            <a:endParaRPr lang="es-MX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807450" y="3143250"/>
            <a:ext cx="269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accent3">
                    <a:lumMod val="50000"/>
                  </a:schemeClr>
                </a:solidFill>
              </a:rPr>
              <a:t>*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s-MX" sz="2400" dirty="0" smtClean="0">
                <a:solidFill>
                  <a:schemeClr val="accent3">
                    <a:lumMod val="50000"/>
                  </a:schemeClr>
                </a:solidFill>
              </a:rPr>
              <a:t>pasiones</a:t>
            </a:r>
            <a:endParaRPr lang="es-MX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23690"/>
          </a:xfrm>
        </p:spPr>
        <p:txBody>
          <a:bodyPr/>
          <a:lstStyle/>
          <a:p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¿Qué está implicado en el soñar?</a:t>
            </a:r>
            <a:endParaRPr lang="es-MX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37789" y="1447800"/>
            <a:ext cx="8559800" cy="527560"/>
          </a:xfrm>
        </p:spPr>
        <p:txBody>
          <a:bodyPr>
            <a:normAutofit/>
          </a:bodyPr>
          <a:lstStyle/>
          <a:p>
            <a:pPr algn="ctr"/>
            <a:r>
              <a:rPr lang="es-MX" sz="2800" dirty="0" smtClean="0">
                <a:solidFill>
                  <a:schemeClr val="accent3">
                    <a:lumMod val="50000"/>
                  </a:schemeClr>
                </a:solidFill>
              </a:rPr>
              <a:t>Las emociones</a:t>
            </a:r>
          </a:p>
          <a:p>
            <a:endParaRPr lang="es-MX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Imagen 3" descr="foto de universo de emociones, Café Cre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313" y="1975361"/>
            <a:ext cx="4750903" cy="4683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812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7612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Las emociones</a:t>
            </a:r>
            <a:endParaRPr lang="es-MX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0504" y="1351722"/>
            <a:ext cx="5883966" cy="4731026"/>
          </a:xfrm>
        </p:spPr>
        <p:txBody>
          <a:bodyPr>
            <a:normAutofit/>
          </a:bodyPr>
          <a:lstStyle/>
          <a:p>
            <a:r>
              <a:rPr lang="es-MX" sz="2400" dirty="0" smtClean="0">
                <a:solidFill>
                  <a:schemeClr val="accent3">
                    <a:lumMod val="50000"/>
                  </a:schemeClr>
                </a:solidFill>
              </a:rPr>
              <a:t>Influyen en nuestra </a:t>
            </a:r>
            <a:r>
              <a:rPr lang="es-MX" sz="2400" b="1" dirty="0" smtClean="0">
                <a:solidFill>
                  <a:schemeClr val="accent3">
                    <a:lumMod val="50000"/>
                  </a:schemeClr>
                </a:solidFill>
              </a:rPr>
              <a:t>atención</a:t>
            </a:r>
          </a:p>
          <a:p>
            <a:r>
              <a:rPr lang="es-MX" sz="2400" dirty="0" smtClean="0">
                <a:solidFill>
                  <a:schemeClr val="accent3">
                    <a:lumMod val="50000"/>
                  </a:schemeClr>
                </a:solidFill>
              </a:rPr>
              <a:t>Involucran nuestra </a:t>
            </a:r>
            <a:r>
              <a:rPr lang="es-MX" sz="2400" b="1" dirty="0" smtClean="0">
                <a:solidFill>
                  <a:schemeClr val="accent3">
                    <a:lumMod val="50000"/>
                  </a:schemeClr>
                </a:solidFill>
              </a:rPr>
              <a:t>motivación</a:t>
            </a:r>
            <a:r>
              <a:rPr lang="es-MX" sz="2400" dirty="0" smtClean="0">
                <a:solidFill>
                  <a:schemeClr val="accent3">
                    <a:lumMod val="50000"/>
                  </a:schemeClr>
                </a:solidFill>
              </a:rPr>
              <a:t>  e </a:t>
            </a:r>
            <a:r>
              <a:rPr lang="es-MX" sz="2400" b="1" dirty="0" smtClean="0">
                <a:solidFill>
                  <a:schemeClr val="accent3">
                    <a:lumMod val="50000"/>
                  </a:schemeClr>
                </a:solidFill>
              </a:rPr>
              <a:t>involucramiento </a:t>
            </a:r>
            <a:r>
              <a:rPr lang="es-MX" sz="2000" dirty="0" smtClean="0">
                <a:solidFill>
                  <a:schemeClr val="accent3">
                    <a:lumMod val="50000"/>
                  </a:schemeClr>
                </a:solidFill>
              </a:rPr>
              <a:t>(interés/aburrimiento, entusiasmo/tristeza, </a:t>
            </a:r>
            <a:r>
              <a:rPr lang="es-MX" sz="2000" dirty="0" smtClean="0">
                <a:solidFill>
                  <a:schemeClr val="accent3">
                    <a:lumMod val="50000"/>
                  </a:schemeClr>
                </a:solidFill>
              </a:rPr>
              <a:t>serenidad/ </a:t>
            </a:r>
            <a:r>
              <a:rPr lang="es-MX" sz="2000" dirty="0" smtClean="0">
                <a:solidFill>
                  <a:schemeClr val="accent3">
                    <a:lumMod val="50000"/>
                  </a:schemeClr>
                </a:solidFill>
              </a:rPr>
              <a:t>ansiedad)</a:t>
            </a:r>
          </a:p>
          <a:p>
            <a:r>
              <a:rPr lang="es-MX" sz="2400" dirty="0" smtClean="0">
                <a:solidFill>
                  <a:schemeClr val="accent3">
                    <a:lumMod val="50000"/>
                  </a:schemeClr>
                </a:solidFill>
              </a:rPr>
              <a:t>Posibilitan el desarrollo de estrategias de </a:t>
            </a:r>
            <a:r>
              <a:rPr lang="es-MX" sz="2400" b="1" dirty="0" smtClean="0">
                <a:solidFill>
                  <a:schemeClr val="accent3">
                    <a:lumMod val="50000"/>
                  </a:schemeClr>
                </a:solidFill>
              </a:rPr>
              <a:t>razonamiento y </a:t>
            </a:r>
            <a:r>
              <a:rPr lang="es-MX" sz="2400" b="1" dirty="0" smtClean="0">
                <a:solidFill>
                  <a:schemeClr val="accent3">
                    <a:lumMod val="50000"/>
                  </a:schemeClr>
                </a:solidFill>
              </a:rPr>
              <a:t>aprendizaje </a:t>
            </a:r>
            <a:r>
              <a:rPr lang="es-MX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(toma de decisiones)</a:t>
            </a:r>
            <a:endParaRPr lang="es-MX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r>
              <a:rPr lang="es-MX" sz="2400" dirty="0" smtClean="0">
                <a:solidFill>
                  <a:schemeClr val="accent3">
                    <a:lumMod val="50000"/>
                  </a:schemeClr>
                </a:solidFill>
              </a:rPr>
              <a:t>Nos permiten autorregularnos </a:t>
            </a:r>
            <a:r>
              <a:rPr lang="es-MX" sz="2000" dirty="0" smtClean="0">
                <a:solidFill>
                  <a:schemeClr val="accent3">
                    <a:lumMod val="50000"/>
                  </a:schemeClr>
                </a:solidFill>
              </a:rPr>
              <a:t>(enojo, frustración)</a:t>
            </a:r>
            <a:endParaRPr lang="es-MX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Imagen 3" descr="Imagen relaciona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70" y="1351722"/>
            <a:ext cx="4427951" cy="4731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75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92595" y="708837"/>
            <a:ext cx="10058400" cy="1077433"/>
          </a:xfrm>
        </p:spPr>
        <p:txBody>
          <a:bodyPr>
            <a:normAutofit/>
          </a:bodyPr>
          <a:lstStyle/>
          <a:p>
            <a:pPr algn="ctr"/>
            <a:r>
              <a:rPr lang="es-MX" sz="2800" dirty="0">
                <a:solidFill>
                  <a:schemeClr val="accent3">
                    <a:lumMod val="50000"/>
                  </a:schemeClr>
                </a:solidFill>
              </a:rPr>
              <a:t>Los procesos de </a:t>
            </a:r>
            <a:r>
              <a:rPr lang="es-MX" sz="2800" b="1" dirty="0">
                <a:solidFill>
                  <a:schemeClr val="accent3">
                    <a:lumMod val="50000"/>
                  </a:schemeClr>
                </a:solidFill>
              </a:rPr>
              <a:t>razonamiento</a:t>
            </a:r>
            <a:r>
              <a:rPr lang="es-MX" sz="2800" dirty="0">
                <a:solidFill>
                  <a:schemeClr val="accent3">
                    <a:lumMod val="50000"/>
                  </a:schemeClr>
                </a:solidFill>
              </a:rPr>
              <a:t> están cargados de emociones</a:t>
            </a:r>
          </a:p>
          <a:p>
            <a:endParaRPr lang="es-MX" sz="2800" dirty="0"/>
          </a:p>
        </p:txBody>
      </p:sp>
      <p:pic>
        <p:nvPicPr>
          <p:cNvPr id="4" name="Imagen 3" descr="Amor mío  Pídele al sueño Un par de alas!!...: 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647" y="1637414"/>
            <a:ext cx="4359348" cy="4933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10 Imagen" descr="https://gabrielauz.files.wordpress.com/2012/11/72165_489159997785150_419001408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49" y="1786270"/>
            <a:ext cx="4040372" cy="478465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6" name="Flecha derecha 5"/>
          <p:cNvSpPr/>
          <p:nvPr/>
        </p:nvSpPr>
        <p:spPr>
          <a:xfrm>
            <a:off x="5847907" y="3806457"/>
            <a:ext cx="1552354" cy="481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944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1791" y="385571"/>
            <a:ext cx="8911687" cy="767368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Las emociones en el cuerpo</a:t>
            </a:r>
            <a:b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MX" sz="2200" dirty="0" smtClean="0">
                <a:solidFill>
                  <a:schemeClr val="accent3">
                    <a:lumMod val="50000"/>
                  </a:schemeClr>
                </a:solidFill>
              </a:rPr>
              <a:t>(701 personas Universidad de Aalto)</a:t>
            </a:r>
            <a:endParaRPr lang="es-MX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Imagen 3" descr="No hay texto alternativo automático disponible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192" y="1391478"/>
            <a:ext cx="9978886" cy="5466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640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231</TotalTime>
  <Words>527</Words>
  <Application>Microsoft Office PowerPoint</Application>
  <PresentationFormat>Panorámica</PresentationFormat>
  <Paragraphs>89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Arial</vt:lpstr>
      <vt:lpstr>Century Gothic</vt:lpstr>
      <vt:lpstr>Wingdings 3</vt:lpstr>
      <vt:lpstr>Espiral</vt:lpstr>
      <vt:lpstr>Enseñar a soñar a los alumnos</vt:lpstr>
      <vt:lpstr>Lineamientos generales</vt:lpstr>
      <vt:lpstr>Objetivos</vt:lpstr>
      <vt:lpstr>Ruta a seguir</vt:lpstr>
      <vt:lpstr>¿Qué significa soñar?</vt:lpstr>
      <vt:lpstr>¿Qué está implicado en el soñar?</vt:lpstr>
      <vt:lpstr>Las emociones</vt:lpstr>
      <vt:lpstr>Presentación de PowerPoint</vt:lpstr>
      <vt:lpstr>Las emociones en el cuerpo (701 personas Universidad de Aalto)</vt:lpstr>
      <vt:lpstr>¿Para qué nos sirve soñar?</vt:lpstr>
      <vt:lpstr>¿Para qué nos sirve soñar?</vt:lpstr>
      <vt:lpstr>¿Para qué nos sirve soñar?</vt:lpstr>
      <vt:lpstr>¿Para qué nos sirve soñar?</vt:lpstr>
      <vt:lpstr>¿Para qué nos sirve soñar?</vt:lpstr>
      <vt:lpstr>¿Para qué nos sirve soñar?</vt:lpstr>
      <vt:lpstr>7. Contribuye a construir nuestra identidad</vt:lpstr>
      <vt:lpstr>8. Es lo que nos permite realizar un balance de nuestra vida</vt:lpstr>
      <vt:lpstr>¿Para qué nos sirve soñar?</vt:lpstr>
      <vt:lpstr>Beneficios de desarrollar nuestro bienestar</vt:lpstr>
      <vt:lpstr>Las sombras que nos impiden soñar</vt:lpstr>
      <vt:lpstr>Estrategias para soñar</vt:lpstr>
      <vt:lpstr>Estrategias para soñar</vt:lpstr>
      <vt:lpstr>Estrategias para soñar</vt:lpstr>
      <vt:lpstr>Estrategias para soñar</vt:lpstr>
      <vt:lpstr>Estrategias para soñar</vt:lpstr>
      <vt:lpstr>Estrategias para soñar</vt:lpstr>
      <vt:lpstr>Estrategias para soñar</vt:lpstr>
      <vt:lpstr>Estrategias para soñar</vt:lpstr>
      <vt:lpstr>Estrategias para soñar</vt:lpstr>
      <vt:lpstr>Enseñar a soñar implica                         aprender amorosamente con otros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Ivonne</dc:creator>
  <cp:lastModifiedBy>Ivonne</cp:lastModifiedBy>
  <cp:revision>54</cp:revision>
  <dcterms:created xsi:type="dcterms:W3CDTF">2017-10-29T17:04:47Z</dcterms:created>
  <dcterms:modified xsi:type="dcterms:W3CDTF">2017-11-22T22:59:09Z</dcterms:modified>
</cp:coreProperties>
</file>